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9"/>
  </p:notesMasterIdLst>
  <p:sldIdLst>
    <p:sldId id="262" r:id="rId5"/>
    <p:sldId id="455" r:id="rId6"/>
    <p:sldId id="456" r:id="rId7"/>
    <p:sldId id="457" r:id="rId8"/>
    <p:sldId id="378" r:id="rId9"/>
    <p:sldId id="257" r:id="rId10"/>
    <p:sldId id="451" r:id="rId11"/>
    <p:sldId id="458" r:id="rId12"/>
    <p:sldId id="459" r:id="rId13"/>
    <p:sldId id="273" r:id="rId14"/>
    <p:sldId id="461" r:id="rId15"/>
    <p:sldId id="462" r:id="rId16"/>
    <p:sldId id="460" r:id="rId17"/>
    <p:sldId id="297" r:id="rId18"/>
    <p:sldId id="276" r:id="rId19"/>
    <p:sldId id="277" r:id="rId20"/>
    <p:sldId id="279" r:id="rId21"/>
    <p:sldId id="454" r:id="rId22"/>
    <p:sldId id="281" r:id="rId23"/>
    <p:sldId id="286" r:id="rId24"/>
    <p:sldId id="289" r:id="rId25"/>
    <p:sldId id="293" r:id="rId26"/>
    <p:sldId id="294" r:id="rId27"/>
    <p:sldId id="322" r:id="rId28"/>
    <p:sldId id="298" r:id="rId29"/>
    <p:sldId id="463" r:id="rId30"/>
    <p:sldId id="306" r:id="rId31"/>
    <p:sldId id="464" r:id="rId32"/>
    <p:sldId id="364" r:id="rId33"/>
    <p:sldId id="365" r:id="rId34"/>
    <p:sldId id="285" r:id="rId35"/>
    <p:sldId id="259" r:id="rId36"/>
    <p:sldId id="304" r:id="rId37"/>
    <p:sldId id="310" r:id="rId38"/>
    <p:sldId id="302" r:id="rId39"/>
    <p:sldId id="313" r:id="rId40"/>
    <p:sldId id="314" r:id="rId41"/>
    <p:sldId id="311" r:id="rId42"/>
    <p:sldId id="315" r:id="rId43"/>
    <p:sldId id="316" r:id="rId44"/>
    <p:sldId id="317" r:id="rId45"/>
    <p:sldId id="318" r:id="rId46"/>
    <p:sldId id="319" r:id="rId47"/>
    <p:sldId id="321" r:id="rId48"/>
    <p:sldId id="452" r:id="rId49"/>
    <p:sldId id="324" r:id="rId50"/>
    <p:sldId id="450" r:id="rId51"/>
    <p:sldId id="453" r:id="rId52"/>
    <p:sldId id="312" r:id="rId53"/>
    <p:sldId id="308" r:id="rId54"/>
    <p:sldId id="323" r:id="rId55"/>
    <p:sldId id="309" r:id="rId56"/>
    <p:sldId id="283" r:id="rId57"/>
    <p:sldId id="269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A0AC"/>
    <a:srgbClr val="007749"/>
    <a:srgbClr val="F78F31"/>
    <a:srgbClr val="001689"/>
    <a:srgbClr val="A7D0C0"/>
    <a:srgbClr val="F6EAED"/>
    <a:srgbClr val="F1DFE3"/>
    <a:srgbClr val="E9CDD4"/>
    <a:srgbClr val="7A2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F16FB1-D4CC-48F2-86D8-1EB5A8A54C01}" v="1" dt="2024-10-04T02:02:52.3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3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0958F-F6D6-420B-BBB0-5B3F5DF3E678}" type="datetimeFigureOut">
              <a:rPr lang="en-GB" smtClean="0"/>
              <a:t>15/10/2024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7795B-F46F-4674-8041-A7EE2554F1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903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576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798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089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2122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1488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8568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773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176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94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372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58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883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605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7088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7795B-F46F-4674-8041-A7EE2554F1A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914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B0549BBE-7A4E-A046-BE2C-3D8CBF65D3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2192000" cy="569271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6AB0A2E-7A5D-1149-AEBE-9A9813B9062B}"/>
              </a:ext>
            </a:extLst>
          </p:cNvPr>
          <p:cNvSpPr/>
          <p:nvPr userDrawn="1"/>
        </p:nvSpPr>
        <p:spPr>
          <a:xfrm>
            <a:off x="0" y="2"/>
            <a:ext cx="12192000" cy="5589133"/>
          </a:xfrm>
          <a:prstGeom prst="rect">
            <a:avLst/>
          </a:prstGeom>
          <a:gradFill flip="none" rotWithShape="1">
            <a:gsLst>
              <a:gs pos="15000">
                <a:schemeClr val="tx1">
                  <a:alpha val="51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47E821-B12A-CB45-A406-7FE62ACA21D9}"/>
              </a:ext>
            </a:extLst>
          </p:cNvPr>
          <p:cNvSpPr/>
          <p:nvPr userDrawn="1"/>
        </p:nvSpPr>
        <p:spPr>
          <a:xfrm>
            <a:off x="0" y="5735639"/>
            <a:ext cx="12192000" cy="1122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9" name="Picture 18" descr="A picture containing comb&#10;&#10;Description automatically generated">
            <a:extLst>
              <a:ext uri="{FF2B5EF4-FFF2-40B4-BE49-F238E27FC236}">
                <a16:creationId xmlns:a16="http://schemas.microsoft.com/office/drawing/2014/main" id="{E8DBBD82-31D3-1A43-A274-F52E3F1B23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90424"/>
            <a:ext cx="8983363" cy="51987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9B9FF8-E075-0748-B9D5-E06518312A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762" y="521270"/>
            <a:ext cx="7697252" cy="548056"/>
          </a:xfrm>
        </p:spPr>
        <p:txBody>
          <a:bodyPr anchor="b">
            <a:normAutofit/>
          </a:bodyPr>
          <a:lstStyle>
            <a:lvl1pPr algn="l">
              <a:defRPr sz="28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3A492C-6862-1248-B876-B48878F4F19E}"/>
              </a:ext>
            </a:extLst>
          </p:cNvPr>
          <p:cNvSpPr/>
          <p:nvPr userDrawn="1"/>
        </p:nvSpPr>
        <p:spPr>
          <a:xfrm>
            <a:off x="0" y="5589135"/>
            <a:ext cx="12192000" cy="199541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B2F02F-21F0-0847-B4A4-9DFC3FB29F86}"/>
              </a:ext>
            </a:extLst>
          </p:cNvPr>
          <p:cNvSpPr/>
          <p:nvPr userDrawn="1"/>
        </p:nvSpPr>
        <p:spPr>
          <a:xfrm>
            <a:off x="1" y="599412"/>
            <a:ext cx="588191" cy="436845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354D2AC-87BD-4F2D-A04D-6F80FBACCF1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1165" y="6037509"/>
            <a:ext cx="2686436" cy="5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15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0BA2C6-A7B2-1A4A-85B9-71FE7E523151}"/>
              </a:ext>
            </a:extLst>
          </p:cNvPr>
          <p:cNvSpPr/>
          <p:nvPr userDrawn="1"/>
        </p:nvSpPr>
        <p:spPr>
          <a:xfrm>
            <a:off x="0" y="1"/>
            <a:ext cx="12192000" cy="5788674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 descr="A cow looking at the camera&#10;&#10;Description automatically generated">
            <a:extLst>
              <a:ext uri="{FF2B5EF4-FFF2-40B4-BE49-F238E27FC236}">
                <a16:creationId xmlns:a16="http://schemas.microsoft.com/office/drawing/2014/main" id="{FEA26E34-0A1C-E640-A9D1-218E8783C8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0" cy="578867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87B2576-9364-A248-ABE6-E1C55B5A0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4648200" cy="1325563"/>
          </a:xfr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93754FE-8754-CB40-B97A-F2ECA34F5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341415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1" name="Picture 10" descr="A picture containing comb&#10;&#10;Description automatically generated">
            <a:extLst>
              <a:ext uri="{FF2B5EF4-FFF2-40B4-BE49-F238E27FC236}">
                <a16:creationId xmlns:a16="http://schemas.microsoft.com/office/drawing/2014/main" id="{B1A1733B-9C49-3A48-8FDC-226B7D0EEB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938540"/>
            <a:ext cx="6096001" cy="4850134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705CDF45-13E1-4B11-AB04-134DB46238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1165" y="6037509"/>
            <a:ext cx="2686436" cy="5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15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0BA2C6-A7B2-1A4A-85B9-71FE7E523151}"/>
              </a:ext>
            </a:extLst>
          </p:cNvPr>
          <p:cNvSpPr/>
          <p:nvPr userDrawn="1"/>
        </p:nvSpPr>
        <p:spPr>
          <a:xfrm>
            <a:off x="0" y="1"/>
            <a:ext cx="12192000" cy="5788674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87B2576-9364-A248-ABE6-E1C55B5A0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4648200" cy="1325563"/>
          </a:xfr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93754FE-8754-CB40-B97A-F2ECA34F5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341415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EEC3CB-3F9C-144E-BE2A-73730EA251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0"/>
            <a:ext cx="6096001" cy="5788674"/>
          </a:xfrm>
          <a:prstGeom prst="rect">
            <a:avLst/>
          </a:prstGeom>
        </p:spPr>
      </p:pic>
      <p:pic>
        <p:nvPicPr>
          <p:cNvPr id="14" name="Picture 13" descr="A picture containing comb&#10;&#10;Description automatically generated">
            <a:extLst>
              <a:ext uri="{FF2B5EF4-FFF2-40B4-BE49-F238E27FC236}">
                <a16:creationId xmlns:a16="http://schemas.microsoft.com/office/drawing/2014/main" id="{4F0853A5-F91E-B542-8E90-60FC487AE8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938540"/>
            <a:ext cx="6096001" cy="4850134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7BBCC14B-B977-4C2B-AFF4-3F5E251782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1165" y="6037509"/>
            <a:ext cx="2686436" cy="5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580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0BA2C6-A7B2-1A4A-85B9-71FE7E523151}"/>
              </a:ext>
            </a:extLst>
          </p:cNvPr>
          <p:cNvSpPr/>
          <p:nvPr userDrawn="1"/>
        </p:nvSpPr>
        <p:spPr>
          <a:xfrm>
            <a:off x="0" y="1"/>
            <a:ext cx="12192000" cy="5788674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87B2576-9364-A248-ABE6-E1C55B5A0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4648200" cy="1325563"/>
          </a:xfr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93754FE-8754-CB40-B97A-F2ECA34F5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341415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0BCD00D-33C1-F04D-A4F2-2130BF497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9" y="0"/>
            <a:ext cx="6096000" cy="5788674"/>
          </a:xfrm>
          <a:prstGeom prst="rect">
            <a:avLst/>
          </a:prstGeom>
        </p:spPr>
      </p:pic>
      <p:pic>
        <p:nvPicPr>
          <p:cNvPr id="14" name="Picture 13" descr="A picture containing comb&#10;&#10;Description automatically generated">
            <a:extLst>
              <a:ext uri="{FF2B5EF4-FFF2-40B4-BE49-F238E27FC236}">
                <a16:creationId xmlns:a16="http://schemas.microsoft.com/office/drawing/2014/main" id="{7E1784DA-C7BE-D441-9FDB-5791D92A6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938540"/>
            <a:ext cx="6096001" cy="4850134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070784BF-D261-4C1A-99C1-85E0FB664D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1165" y="6037509"/>
            <a:ext cx="2686436" cy="5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06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0549BBE-7A4E-A046-BE2C-3D8CBF65D3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6AB0A2E-7A5D-1149-AEBE-9A9813B9062B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15000">
                <a:schemeClr val="tx1">
                  <a:alpha val="51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9B9FF8-E075-0748-B9D5-E06518312A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762" y="521270"/>
            <a:ext cx="7697252" cy="548056"/>
          </a:xfrm>
        </p:spPr>
        <p:txBody>
          <a:bodyPr anchor="b">
            <a:normAutofit/>
          </a:bodyPr>
          <a:lstStyle>
            <a:lvl1pPr algn="l">
              <a:defRPr sz="28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header</a:t>
            </a: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B2F02F-21F0-0847-B4A4-9DFC3FB29F86}"/>
              </a:ext>
            </a:extLst>
          </p:cNvPr>
          <p:cNvSpPr/>
          <p:nvPr userDrawn="1"/>
        </p:nvSpPr>
        <p:spPr>
          <a:xfrm>
            <a:off x="1" y="599412"/>
            <a:ext cx="588191" cy="436845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14" descr="A picture containing comb&#10;&#10;Description automatically generated">
            <a:extLst>
              <a:ext uri="{FF2B5EF4-FFF2-40B4-BE49-F238E27FC236}">
                <a16:creationId xmlns:a16="http://schemas.microsoft.com/office/drawing/2014/main" id="{E2C59378-A39E-4965-8C2B-5BA9590181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3810" y="938540"/>
            <a:ext cx="9548191" cy="59194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C29F14-F532-41D1-88EF-DCDEA128B4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</a:blip>
          <a:srcRect/>
          <a:stretch/>
        </p:blipFill>
        <p:spPr>
          <a:xfrm>
            <a:off x="-68063" y="5658928"/>
            <a:ext cx="3504892" cy="127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65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0549BBE-7A4E-A046-BE2C-3D8CBF65D3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6AB0A2E-7A5D-1149-AEBE-9A9813B906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5000">
                <a:schemeClr val="tx1">
                  <a:alpha val="51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9B9FF8-E075-0748-B9D5-E06518312A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762" y="521270"/>
            <a:ext cx="7697252" cy="548056"/>
          </a:xfrm>
        </p:spPr>
        <p:txBody>
          <a:bodyPr anchor="b">
            <a:normAutofit/>
          </a:bodyPr>
          <a:lstStyle>
            <a:lvl1pPr algn="l">
              <a:defRPr sz="28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header</a:t>
            </a: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B2F02F-21F0-0847-B4A4-9DFC3FB29F86}"/>
              </a:ext>
            </a:extLst>
          </p:cNvPr>
          <p:cNvSpPr/>
          <p:nvPr userDrawn="1"/>
        </p:nvSpPr>
        <p:spPr>
          <a:xfrm>
            <a:off x="1" y="599412"/>
            <a:ext cx="588191" cy="436845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14" descr="A picture containing comb&#10;&#10;Description automatically generated">
            <a:extLst>
              <a:ext uri="{FF2B5EF4-FFF2-40B4-BE49-F238E27FC236}">
                <a16:creationId xmlns:a16="http://schemas.microsoft.com/office/drawing/2014/main" id="{0728C148-86F9-446F-82CE-32C24F3190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3810" y="938540"/>
            <a:ext cx="9548191" cy="59194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7FF6AD-6DDF-4A42-9858-73ACD6DC22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</a:blip>
          <a:srcRect/>
          <a:stretch/>
        </p:blipFill>
        <p:spPr>
          <a:xfrm>
            <a:off x="-68063" y="5658928"/>
            <a:ext cx="3504892" cy="127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299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0549BBE-7A4E-A046-BE2C-3D8CBF65D3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7376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6AB0A2E-7A5D-1149-AEBE-9A9813B9062B}"/>
              </a:ext>
            </a:extLst>
          </p:cNvPr>
          <p:cNvSpPr/>
          <p:nvPr userDrawn="1"/>
        </p:nvSpPr>
        <p:spPr>
          <a:xfrm>
            <a:off x="0" y="0"/>
            <a:ext cx="10263352" cy="6858000"/>
          </a:xfrm>
          <a:prstGeom prst="rect">
            <a:avLst/>
          </a:prstGeom>
          <a:gradFill flip="none" rotWithShape="1">
            <a:gsLst>
              <a:gs pos="15000">
                <a:schemeClr val="tx1">
                  <a:alpha val="51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9B9FF8-E075-0748-B9D5-E06518312A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762" y="521270"/>
            <a:ext cx="7697252" cy="548056"/>
          </a:xfrm>
        </p:spPr>
        <p:txBody>
          <a:bodyPr anchor="b">
            <a:normAutofit/>
          </a:bodyPr>
          <a:lstStyle>
            <a:lvl1pPr algn="l">
              <a:defRPr sz="28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header</a:t>
            </a: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B2F02F-21F0-0847-B4A4-9DFC3FB29F86}"/>
              </a:ext>
            </a:extLst>
          </p:cNvPr>
          <p:cNvSpPr/>
          <p:nvPr userDrawn="1"/>
        </p:nvSpPr>
        <p:spPr>
          <a:xfrm>
            <a:off x="1" y="599412"/>
            <a:ext cx="588191" cy="436845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14" descr="A picture containing comb&#10;&#10;Description automatically generated">
            <a:extLst>
              <a:ext uri="{FF2B5EF4-FFF2-40B4-BE49-F238E27FC236}">
                <a16:creationId xmlns:a16="http://schemas.microsoft.com/office/drawing/2014/main" id="{877116BC-D8E2-4E5E-9F96-B82017D418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3810" y="938540"/>
            <a:ext cx="9548191" cy="59194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483821-DE57-45B6-A009-5F5473E695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</a:blip>
          <a:srcRect/>
          <a:stretch/>
        </p:blipFill>
        <p:spPr>
          <a:xfrm>
            <a:off x="-68063" y="5658928"/>
            <a:ext cx="3504892" cy="127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897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B2F02F-21F0-0847-B4A4-9DFC3FB29F8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9B9FF8-E075-0748-B9D5-E06518312A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762" y="521270"/>
            <a:ext cx="7697252" cy="548056"/>
          </a:xfrm>
        </p:spPr>
        <p:txBody>
          <a:bodyPr anchor="b">
            <a:normAutofit/>
          </a:bodyPr>
          <a:lstStyle>
            <a:lvl1pPr algn="l">
              <a:defRPr sz="28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header</a:t>
            </a:r>
            <a:endParaRPr lang="en-US"/>
          </a:p>
        </p:txBody>
      </p:sp>
      <p:pic>
        <p:nvPicPr>
          <p:cNvPr id="8" name="Picture 7" descr="A picture containing comb&#10;&#10;Description automatically generated">
            <a:extLst>
              <a:ext uri="{FF2B5EF4-FFF2-40B4-BE49-F238E27FC236}">
                <a16:creationId xmlns:a16="http://schemas.microsoft.com/office/drawing/2014/main" id="{47B12AFC-8EAA-44A3-B2C4-7D83D1B097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3810" y="938540"/>
            <a:ext cx="9548191" cy="59194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222517-50E9-4065-81F6-D1F5C5662F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rcRect/>
          <a:stretch/>
        </p:blipFill>
        <p:spPr>
          <a:xfrm>
            <a:off x="-68063" y="5658928"/>
            <a:ext cx="3504892" cy="127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56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0549BBE-7A4E-A046-BE2C-3D8CBF65D3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"/>
            <a:ext cx="12192001" cy="558913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6AB0A2E-7A5D-1149-AEBE-9A9813B9062B}"/>
              </a:ext>
            </a:extLst>
          </p:cNvPr>
          <p:cNvSpPr/>
          <p:nvPr userDrawn="1"/>
        </p:nvSpPr>
        <p:spPr>
          <a:xfrm>
            <a:off x="0" y="2"/>
            <a:ext cx="12192000" cy="5589133"/>
          </a:xfrm>
          <a:prstGeom prst="rect">
            <a:avLst/>
          </a:prstGeom>
          <a:gradFill flip="none" rotWithShape="1">
            <a:gsLst>
              <a:gs pos="15000">
                <a:schemeClr val="tx1">
                  <a:alpha val="51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47E821-B12A-CB45-A406-7FE62ACA21D9}"/>
              </a:ext>
            </a:extLst>
          </p:cNvPr>
          <p:cNvSpPr/>
          <p:nvPr userDrawn="1"/>
        </p:nvSpPr>
        <p:spPr>
          <a:xfrm>
            <a:off x="0" y="5735639"/>
            <a:ext cx="12192000" cy="1122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9" name="Picture 18" descr="A picture containing comb&#10;&#10;Description automatically generated">
            <a:extLst>
              <a:ext uri="{FF2B5EF4-FFF2-40B4-BE49-F238E27FC236}">
                <a16:creationId xmlns:a16="http://schemas.microsoft.com/office/drawing/2014/main" id="{E8DBBD82-31D3-1A43-A274-F52E3F1B23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90424"/>
            <a:ext cx="8983363" cy="51987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9B9FF8-E075-0748-B9D5-E06518312A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762" y="521270"/>
            <a:ext cx="7697252" cy="548056"/>
          </a:xfrm>
        </p:spPr>
        <p:txBody>
          <a:bodyPr anchor="b">
            <a:normAutofit/>
          </a:bodyPr>
          <a:lstStyle>
            <a:lvl1pPr algn="l">
              <a:defRPr sz="28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3A492C-6862-1248-B876-B48878F4F19E}"/>
              </a:ext>
            </a:extLst>
          </p:cNvPr>
          <p:cNvSpPr/>
          <p:nvPr userDrawn="1"/>
        </p:nvSpPr>
        <p:spPr>
          <a:xfrm>
            <a:off x="0" y="5589135"/>
            <a:ext cx="12192000" cy="199541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B2F02F-21F0-0847-B4A4-9DFC3FB29F86}"/>
              </a:ext>
            </a:extLst>
          </p:cNvPr>
          <p:cNvSpPr/>
          <p:nvPr userDrawn="1"/>
        </p:nvSpPr>
        <p:spPr>
          <a:xfrm>
            <a:off x="1" y="599412"/>
            <a:ext cx="588191" cy="436845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912BD7AD-E76A-4BA4-9E7A-F527165AE6C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1165" y="6037509"/>
            <a:ext cx="2686436" cy="5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995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0549BBE-7A4E-A046-BE2C-3D8CBF65D3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0"/>
            <a:ext cx="12192003" cy="558913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6AB0A2E-7A5D-1149-AEBE-9A9813B9062B}"/>
              </a:ext>
            </a:extLst>
          </p:cNvPr>
          <p:cNvSpPr/>
          <p:nvPr userDrawn="1"/>
        </p:nvSpPr>
        <p:spPr>
          <a:xfrm>
            <a:off x="1" y="2"/>
            <a:ext cx="10883348" cy="5589133"/>
          </a:xfrm>
          <a:prstGeom prst="rect">
            <a:avLst/>
          </a:prstGeom>
          <a:gradFill flip="none" rotWithShape="1">
            <a:gsLst>
              <a:gs pos="15000">
                <a:schemeClr val="tx1">
                  <a:alpha val="51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47E821-B12A-CB45-A406-7FE62ACA21D9}"/>
              </a:ext>
            </a:extLst>
          </p:cNvPr>
          <p:cNvSpPr/>
          <p:nvPr userDrawn="1"/>
        </p:nvSpPr>
        <p:spPr>
          <a:xfrm>
            <a:off x="0" y="5735639"/>
            <a:ext cx="12192000" cy="1122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9" name="Picture 18" descr="A picture containing comb&#10;&#10;Description automatically generated">
            <a:extLst>
              <a:ext uri="{FF2B5EF4-FFF2-40B4-BE49-F238E27FC236}">
                <a16:creationId xmlns:a16="http://schemas.microsoft.com/office/drawing/2014/main" id="{E8DBBD82-31D3-1A43-A274-F52E3F1B23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90424"/>
            <a:ext cx="8983363" cy="51987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9B9FF8-E075-0748-B9D5-E06518312A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762" y="521270"/>
            <a:ext cx="7697252" cy="548056"/>
          </a:xfrm>
        </p:spPr>
        <p:txBody>
          <a:bodyPr anchor="b">
            <a:normAutofit/>
          </a:bodyPr>
          <a:lstStyle>
            <a:lvl1pPr algn="l">
              <a:defRPr sz="28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3A492C-6862-1248-B876-B48878F4F19E}"/>
              </a:ext>
            </a:extLst>
          </p:cNvPr>
          <p:cNvSpPr/>
          <p:nvPr userDrawn="1"/>
        </p:nvSpPr>
        <p:spPr>
          <a:xfrm>
            <a:off x="0" y="5589135"/>
            <a:ext cx="12192000" cy="199541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B2F02F-21F0-0847-B4A4-9DFC3FB29F86}"/>
              </a:ext>
            </a:extLst>
          </p:cNvPr>
          <p:cNvSpPr/>
          <p:nvPr userDrawn="1"/>
        </p:nvSpPr>
        <p:spPr>
          <a:xfrm>
            <a:off x="1" y="599412"/>
            <a:ext cx="588191" cy="436845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45A75138-A4AD-4FB0-ADA8-1D19013FD35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1165" y="6037509"/>
            <a:ext cx="2686436" cy="5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450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93A492C-6862-1248-B876-B48878F4F19E}"/>
              </a:ext>
            </a:extLst>
          </p:cNvPr>
          <p:cNvSpPr/>
          <p:nvPr userDrawn="1"/>
        </p:nvSpPr>
        <p:spPr>
          <a:xfrm>
            <a:off x="0" y="1"/>
            <a:ext cx="12192000" cy="5788674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47E821-B12A-CB45-A406-7FE62ACA21D9}"/>
              </a:ext>
            </a:extLst>
          </p:cNvPr>
          <p:cNvSpPr/>
          <p:nvPr userDrawn="1"/>
        </p:nvSpPr>
        <p:spPr>
          <a:xfrm>
            <a:off x="0" y="5735639"/>
            <a:ext cx="12192000" cy="1122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9B9FF8-E075-0748-B9D5-E06518312A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762" y="521270"/>
            <a:ext cx="7697252" cy="548056"/>
          </a:xfrm>
        </p:spPr>
        <p:txBody>
          <a:bodyPr anchor="b">
            <a:normAutofit/>
          </a:bodyPr>
          <a:lstStyle>
            <a:lvl1pPr algn="l">
              <a:defRPr sz="28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pic>
        <p:nvPicPr>
          <p:cNvPr id="11" name="Picture 10" descr="A picture containing comb&#10;&#10;Description automatically generated">
            <a:extLst>
              <a:ext uri="{FF2B5EF4-FFF2-40B4-BE49-F238E27FC236}">
                <a16:creationId xmlns:a16="http://schemas.microsoft.com/office/drawing/2014/main" id="{832D2CE6-153D-E64C-AC72-C479C29342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100" y="-42926"/>
            <a:ext cx="12192000" cy="5831601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F9036913-034F-406E-AD6C-F18F16BC89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165" y="6037509"/>
            <a:ext cx="2686436" cy="5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417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comb&#10;&#10;Description automatically generated">
            <a:extLst>
              <a:ext uri="{FF2B5EF4-FFF2-40B4-BE49-F238E27FC236}">
                <a16:creationId xmlns:a16="http://schemas.microsoft.com/office/drawing/2014/main" id="{9FF2CF1E-5CF5-7443-A709-C8A86FE1EF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6982" y="1434452"/>
            <a:ext cx="10805020" cy="415468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E0BA2C6-A7B2-1A4A-85B9-71FE7E523151}"/>
              </a:ext>
            </a:extLst>
          </p:cNvPr>
          <p:cNvSpPr/>
          <p:nvPr userDrawn="1"/>
        </p:nvSpPr>
        <p:spPr>
          <a:xfrm>
            <a:off x="0" y="5589135"/>
            <a:ext cx="12192000" cy="199541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6B95A2-E0D7-8140-BA28-AC3F9E266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7282071" cy="1325563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0077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00ACC-C969-AC45-940E-497AF22A0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282071" cy="3414153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2FFA3740-60F1-4520-A6D0-39C90483B7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165" y="6037509"/>
            <a:ext cx="2686436" cy="5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312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606763B-B2EB-0741-83A5-43F72F478BE1}"/>
              </a:ext>
            </a:extLst>
          </p:cNvPr>
          <p:cNvSpPr/>
          <p:nvPr userDrawn="1"/>
        </p:nvSpPr>
        <p:spPr>
          <a:xfrm>
            <a:off x="6096000" y="5589135"/>
            <a:ext cx="6096000" cy="1268867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 descr="A cow looking at the camera&#10;&#10;Description automatically generated">
            <a:extLst>
              <a:ext uri="{FF2B5EF4-FFF2-40B4-BE49-F238E27FC236}">
                <a16:creationId xmlns:a16="http://schemas.microsoft.com/office/drawing/2014/main" id="{FEA26E34-0A1C-E640-A9D1-218E8783C8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0" cy="578867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87B2576-9364-A248-ABE6-E1C55B5A0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4648200" cy="1325563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0077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93754FE-8754-CB40-B97A-F2ECA34F5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3414153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6" name="Picture 15" descr="A picture containing comb&#10;&#10;Description automatically generated">
            <a:extLst>
              <a:ext uri="{FF2B5EF4-FFF2-40B4-BE49-F238E27FC236}">
                <a16:creationId xmlns:a16="http://schemas.microsoft.com/office/drawing/2014/main" id="{3BE55B86-2EE0-E446-AEEC-D6CCF2743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938540"/>
            <a:ext cx="6096001" cy="4850134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8BF821EE-9BE0-4498-A72F-7354A73252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1165" y="6037509"/>
            <a:ext cx="2686436" cy="5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9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606763B-B2EB-0741-83A5-43F72F478BE1}"/>
              </a:ext>
            </a:extLst>
          </p:cNvPr>
          <p:cNvSpPr/>
          <p:nvPr userDrawn="1"/>
        </p:nvSpPr>
        <p:spPr>
          <a:xfrm>
            <a:off x="6096000" y="5589135"/>
            <a:ext cx="6096000" cy="1268867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A26E34-0A1C-E640-A9D1-218E8783C8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0"/>
            <a:ext cx="6096001" cy="578867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87B2576-9364-A248-ABE6-E1C55B5A0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4648200" cy="1325563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0077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93754FE-8754-CB40-B97A-F2ECA34F5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3414153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1" name="Picture 10" descr="A picture containing comb&#10;&#10;Description automatically generated">
            <a:extLst>
              <a:ext uri="{FF2B5EF4-FFF2-40B4-BE49-F238E27FC236}">
                <a16:creationId xmlns:a16="http://schemas.microsoft.com/office/drawing/2014/main" id="{4A2519ED-8244-4244-B709-CD16069F42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938540"/>
            <a:ext cx="6096001" cy="4850134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6F52311B-085F-4922-BC71-1619679B15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1165" y="6037509"/>
            <a:ext cx="2686436" cy="5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9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606763B-B2EB-0741-83A5-43F72F478BE1}"/>
              </a:ext>
            </a:extLst>
          </p:cNvPr>
          <p:cNvSpPr/>
          <p:nvPr userDrawn="1"/>
        </p:nvSpPr>
        <p:spPr>
          <a:xfrm>
            <a:off x="6096000" y="5589135"/>
            <a:ext cx="6096000" cy="1268867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A26E34-0A1C-E640-A9D1-218E8783C8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9" y="0"/>
            <a:ext cx="6096000" cy="578867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87B2576-9364-A248-ABE6-E1C55B5A0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4648200" cy="1325563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00774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93754FE-8754-CB40-B97A-F2ECA34F5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3414153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6" name="Picture 15" descr="A picture containing comb&#10;&#10;Description automatically generated">
            <a:extLst>
              <a:ext uri="{FF2B5EF4-FFF2-40B4-BE49-F238E27FC236}">
                <a16:creationId xmlns:a16="http://schemas.microsoft.com/office/drawing/2014/main" id="{3BE55B86-2EE0-E446-AEEC-D6CCF2743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938540"/>
            <a:ext cx="6096001" cy="4850134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68DA6F2C-2483-4317-BE78-F243015333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1165" y="6037509"/>
            <a:ext cx="2686436" cy="5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64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0BA2C6-A7B2-1A4A-85B9-71FE7E523151}"/>
              </a:ext>
            </a:extLst>
          </p:cNvPr>
          <p:cNvSpPr/>
          <p:nvPr userDrawn="1"/>
        </p:nvSpPr>
        <p:spPr>
          <a:xfrm>
            <a:off x="0" y="1"/>
            <a:ext cx="12192000" cy="5788674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6B95A2-E0D7-8140-BA28-AC3F9E266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7282071" cy="1325563"/>
          </a:xfr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00ACC-C969-AC45-940E-497AF22A0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282071" cy="341415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3" name="Picture 12" descr="A picture containing comb&#10;&#10;Description automatically generated">
            <a:extLst>
              <a:ext uri="{FF2B5EF4-FFF2-40B4-BE49-F238E27FC236}">
                <a16:creationId xmlns:a16="http://schemas.microsoft.com/office/drawing/2014/main" id="{1522E8E9-36F0-7243-81D9-CD9FDC6280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938541"/>
            <a:ext cx="6096001" cy="4850134"/>
          </a:xfrm>
          <a:prstGeom prst="rect">
            <a:avLst/>
          </a:prstGeom>
        </p:spPr>
      </p:pic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053D7DD6-03AF-4E47-9A35-2C0909385B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165" y="6037509"/>
            <a:ext cx="2686436" cy="51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461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8406F0-21D0-0147-B5F7-677638FE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E83E3-F6D7-224B-A46E-A8CF1185B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7F76C-F0ED-EB47-8479-10E19A0CC1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D6C60-7652-7D4D-A164-C1E2F87F57EB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A5577-FE2E-CC4A-AC59-CC6746826E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84D1B-463B-F14F-B1D1-AA3B25B072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2DB85-A870-B243-A047-DEFB4D2FD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83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71" r:id="rId3"/>
    <p:sldLayoutId id="2147483660" r:id="rId4"/>
    <p:sldLayoutId id="2147483650" r:id="rId5"/>
    <p:sldLayoutId id="2147483662" r:id="rId6"/>
    <p:sldLayoutId id="2147483672" r:id="rId7"/>
    <p:sldLayoutId id="2147483673" r:id="rId8"/>
    <p:sldLayoutId id="2147483661" r:id="rId9"/>
    <p:sldLayoutId id="2147483663" r:id="rId10"/>
    <p:sldLayoutId id="2147483674" r:id="rId11"/>
    <p:sldLayoutId id="2147483675" r:id="rId12"/>
    <p:sldLayoutId id="2147483664" r:id="rId13"/>
    <p:sldLayoutId id="2147483676" r:id="rId14"/>
    <p:sldLayoutId id="2147483677" r:id="rId15"/>
    <p:sldLayoutId id="2147483665" r:id="rId1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emf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42.pn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tif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1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pn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6.png"/><Relationship Id="rId4" Type="http://schemas.openxmlformats.org/officeDocument/2006/relationships/image" Target="../media/image10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8.jpeg"/><Relationship Id="rId4" Type="http://schemas.microsoft.com/office/2007/relationships/hdphoto" Target="../media/hdphoto4.wdp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1E0B4-5ED8-374E-A9CE-25AA0C9D3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cap="none"/>
              <a:t>VentTube</a:t>
            </a:r>
          </a:p>
        </p:txBody>
      </p:sp>
    </p:spTree>
    <p:extLst>
      <p:ext uri="{BB962C8B-B14F-4D97-AF65-F5344CB8AC3E}">
        <p14:creationId xmlns:p14="http://schemas.microsoft.com/office/powerpoint/2010/main" val="638842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E1987-2356-8D42-AFE9-B2C801A35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Ventilation and Calf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244FF-9586-5544-A4B3-5CE23ADD9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062" y="1514542"/>
            <a:ext cx="6438508" cy="34141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07749"/>
                </a:solidFill>
              </a:rPr>
              <a:t>Bovine Respiratory Disease (BRD) </a:t>
            </a:r>
            <a:r>
              <a:rPr lang="en-US" sz="1800" dirty="0">
                <a:solidFill>
                  <a:srgbClr val="007749"/>
                </a:solidFill>
              </a:rPr>
              <a:t>is the leading cause of death in dairy and beef cattle; </a:t>
            </a:r>
            <a:r>
              <a:rPr lang="en-GB" sz="1800" dirty="0">
                <a:solidFill>
                  <a:srgbClr val="007749"/>
                </a:solidFill>
              </a:rPr>
              <a:t>pneumonia is a component of BRD</a:t>
            </a:r>
          </a:p>
          <a:p>
            <a:pPr marL="0" indent="0">
              <a:buNone/>
            </a:pPr>
            <a:endParaRPr lang="en-GB" sz="1800" dirty="0">
              <a:solidFill>
                <a:srgbClr val="007749"/>
              </a:solidFill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007749"/>
                </a:solidFill>
              </a:rPr>
              <a:t>Risk Factors associated with pneumonia in calves: </a:t>
            </a:r>
            <a:endParaRPr lang="en-US" sz="1800" dirty="0">
              <a:solidFill>
                <a:srgbClr val="007749"/>
              </a:solidFill>
            </a:endParaRPr>
          </a:p>
          <a:p>
            <a:r>
              <a:rPr lang="en-US" sz="1800" dirty="0">
                <a:solidFill>
                  <a:srgbClr val="007749"/>
                </a:solidFill>
              </a:rPr>
              <a:t>Low temperature</a:t>
            </a:r>
          </a:p>
          <a:p>
            <a:r>
              <a:rPr lang="en-US" sz="1800" dirty="0">
                <a:solidFill>
                  <a:srgbClr val="007749"/>
                </a:solidFill>
              </a:rPr>
              <a:t>High humidity</a:t>
            </a:r>
          </a:p>
          <a:p>
            <a:r>
              <a:rPr lang="en-US" sz="1800" dirty="0">
                <a:solidFill>
                  <a:srgbClr val="007749"/>
                </a:solidFill>
              </a:rPr>
              <a:t>Draught</a:t>
            </a:r>
          </a:p>
          <a:p>
            <a:r>
              <a:rPr lang="en-US" sz="1800" dirty="0">
                <a:solidFill>
                  <a:srgbClr val="007749"/>
                </a:solidFill>
              </a:rPr>
              <a:t>Stress</a:t>
            </a:r>
          </a:p>
          <a:p>
            <a:r>
              <a:rPr lang="en-US" sz="1800" dirty="0">
                <a:solidFill>
                  <a:srgbClr val="007749"/>
                </a:solidFill>
              </a:rPr>
              <a:t>Wet or minimal bedding</a:t>
            </a:r>
          </a:p>
          <a:p>
            <a:r>
              <a:rPr lang="en-US" sz="1800" dirty="0">
                <a:solidFill>
                  <a:srgbClr val="007749"/>
                </a:solidFill>
              </a:rPr>
              <a:t>Stocking density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3F22FD-2621-48A7-99BF-C6A0FFA6C7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452"/>
          <a:stretch/>
        </p:blipFill>
        <p:spPr>
          <a:xfrm>
            <a:off x="1028701" y="1514542"/>
            <a:ext cx="3349265" cy="38741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F8FD56-8F76-4A4B-B530-3B503F7780A4}"/>
              </a:ext>
            </a:extLst>
          </p:cNvPr>
          <p:cNvSpPr/>
          <p:nvPr/>
        </p:nvSpPr>
        <p:spPr>
          <a:xfrm>
            <a:off x="3477578" y="5234943"/>
            <a:ext cx="928687" cy="194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F2C1DA-978F-42EE-A180-70FDC18DF495}"/>
              </a:ext>
            </a:extLst>
          </p:cNvPr>
          <p:cNvSpPr txBox="1"/>
          <p:nvPr/>
        </p:nvSpPr>
        <p:spPr>
          <a:xfrm>
            <a:off x="1865225" y="5212581"/>
            <a:ext cx="240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UK dairy sector</a:t>
            </a:r>
          </a:p>
        </p:txBody>
      </p:sp>
    </p:spTree>
    <p:extLst>
      <p:ext uri="{BB962C8B-B14F-4D97-AF65-F5344CB8AC3E}">
        <p14:creationId xmlns:p14="http://schemas.microsoft.com/office/powerpoint/2010/main" val="4245592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animals in a barn&#10;&#10;Description automatically generated with low confidence">
            <a:extLst>
              <a:ext uri="{FF2B5EF4-FFF2-40B4-BE49-F238E27FC236}">
                <a16:creationId xmlns:a16="http://schemas.microsoft.com/office/drawing/2014/main" id="{E59EDCE1-B171-A772-99D7-587E9634B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9021" y="1690690"/>
            <a:ext cx="3600000" cy="3600000"/>
          </a:xfrm>
          <a:prstGeom prst="rect">
            <a:avLst/>
          </a:prstGeom>
        </p:spPr>
      </p:pic>
      <p:pic>
        <p:nvPicPr>
          <p:cNvPr id="5" name="Picture 4" descr="A group of cows in a barn&#10;&#10;Description automatically generated with low confidence">
            <a:extLst>
              <a:ext uri="{FF2B5EF4-FFF2-40B4-BE49-F238E27FC236}">
                <a16:creationId xmlns:a16="http://schemas.microsoft.com/office/drawing/2014/main" id="{0417E527-943F-41E5-EFB3-172CC2DF6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374" y="1690690"/>
            <a:ext cx="3600000" cy="3600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B56CF10-E4A0-731D-A435-138D6DFDA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7282071" cy="1325563"/>
          </a:xfrm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/>
              <a:t>Examples</a:t>
            </a:r>
            <a:br>
              <a:rPr lang="en-US"/>
            </a:br>
            <a:endParaRPr lang="en-US" sz="200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9FA940-B3D0-E8D7-9DB9-B426280645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96"/>
          <a:stretch/>
        </p:blipFill>
        <p:spPr>
          <a:xfrm>
            <a:off x="7671728" y="1690690"/>
            <a:ext cx="436125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6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99E0B3B-EB5E-A68C-FB63-F1BF5D704798}"/>
              </a:ext>
            </a:extLst>
          </p:cNvPr>
          <p:cNvGrpSpPr/>
          <p:nvPr/>
        </p:nvGrpSpPr>
        <p:grpSpPr>
          <a:xfrm>
            <a:off x="568269" y="496165"/>
            <a:ext cx="11055462" cy="4680001"/>
            <a:chOff x="714129" y="655191"/>
            <a:chExt cx="11055462" cy="468000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063DF84-F6DD-FA8C-9167-2B1D1157E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7674591" y="1240191"/>
              <a:ext cx="4680000" cy="351000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4837D15-5103-FE07-FC6A-1E38BED42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3901860" y="1240191"/>
              <a:ext cx="4680000" cy="3510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A66C859-D4BD-81DE-A349-8DAFD65ED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129129" y="1240191"/>
              <a:ext cx="4680000" cy="351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9528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0198F-6351-21FA-0589-FA631AD24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807687" cy="3414153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774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Improve aerial hygiene to limit respiratory disease</a:t>
            </a:r>
          </a:p>
          <a:p>
            <a:pPr marL="0" indent="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None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indent="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Provide controlled and consistent airflow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GB" sz="16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774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Remove moisture from the building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GB" sz="1600" kern="0">
              <a:solidFill>
                <a:srgbClr val="7030A0"/>
              </a:solidFill>
              <a:latin typeface="Arial"/>
              <a:cs typeface="Arial"/>
              <a:sym typeface="Arial"/>
            </a:endParaRPr>
          </a:p>
          <a:p>
            <a:pPr marL="0" indent="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Remove excess heat and humidity from environment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GB" sz="16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BC3F7D5-1240-638F-DF4A-E889895BA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7282071" cy="132556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/>
              <a:t>Calf Ventilation</a:t>
            </a:r>
            <a:br>
              <a:rPr lang="en-US"/>
            </a:br>
            <a:r>
              <a:rPr lang="en-US" sz="2000">
                <a:solidFill>
                  <a:schemeClr val="tx1"/>
                </a:solidFill>
              </a:rPr>
              <a:t>Aims for Existing Buildings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94E372D-AD5F-1DC7-8F62-EA4D45E0EB51}"/>
              </a:ext>
            </a:extLst>
          </p:cNvPr>
          <p:cNvGrpSpPr/>
          <p:nvPr/>
        </p:nvGrpSpPr>
        <p:grpSpPr>
          <a:xfrm>
            <a:off x="4940354" y="1675731"/>
            <a:ext cx="7105235" cy="3197393"/>
            <a:chOff x="4940354" y="1639292"/>
            <a:chExt cx="7105235" cy="319739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7BB6567-84CF-1A13-291E-9B942091F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78056" y="2187678"/>
              <a:ext cx="6867533" cy="2649007"/>
            </a:xfrm>
            <a:prstGeom prst="rect">
              <a:avLst/>
            </a:prstGeom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583599C-DF0E-2FF1-7395-E8D8BB7A2100}"/>
                </a:ext>
              </a:extLst>
            </p:cNvPr>
            <p:cNvGrpSpPr/>
            <p:nvPr/>
          </p:nvGrpSpPr>
          <p:grpSpPr>
            <a:xfrm>
              <a:off x="4940354" y="1639292"/>
              <a:ext cx="7105234" cy="2355356"/>
              <a:chOff x="4940354" y="1639292"/>
              <a:chExt cx="7105234" cy="2355356"/>
            </a:xfrm>
          </p:grpSpPr>
          <p:sp>
            <p:nvSpPr>
              <p:cNvPr id="6" name="Flowchart: Connector 5">
                <a:extLst>
                  <a:ext uri="{FF2B5EF4-FFF2-40B4-BE49-F238E27FC236}">
                    <a16:creationId xmlns:a16="http://schemas.microsoft.com/office/drawing/2014/main" id="{6D784EC1-DB0F-DAF8-F40F-96152CD05BEC}"/>
                  </a:ext>
                </a:extLst>
              </p:cNvPr>
              <p:cNvSpPr/>
              <p:nvPr/>
            </p:nvSpPr>
            <p:spPr>
              <a:xfrm>
                <a:off x="8261498" y="2892056"/>
                <a:ext cx="489097" cy="489097"/>
              </a:xfrm>
              <a:prstGeom prst="flowChartConnector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Arrow: Down 19">
                <a:extLst>
                  <a:ext uri="{FF2B5EF4-FFF2-40B4-BE49-F238E27FC236}">
                    <a16:creationId xmlns:a16="http://schemas.microsoft.com/office/drawing/2014/main" id="{73336884-B43A-5DC3-22C0-54F6258C1B76}"/>
                  </a:ext>
                </a:extLst>
              </p:cNvPr>
              <p:cNvSpPr/>
              <p:nvPr/>
            </p:nvSpPr>
            <p:spPr>
              <a:xfrm rot="1888946">
                <a:off x="7860224" y="3274648"/>
                <a:ext cx="180000" cy="720000"/>
              </a:xfrm>
              <a:prstGeom prst="downArrow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Arrow: Down 20">
                <a:extLst>
                  <a:ext uri="{FF2B5EF4-FFF2-40B4-BE49-F238E27FC236}">
                    <a16:creationId xmlns:a16="http://schemas.microsoft.com/office/drawing/2014/main" id="{A9D94E1E-F700-4E18-B613-3B1F29751303}"/>
                  </a:ext>
                </a:extLst>
              </p:cNvPr>
              <p:cNvSpPr/>
              <p:nvPr/>
            </p:nvSpPr>
            <p:spPr>
              <a:xfrm rot="19371754">
                <a:off x="8988056" y="3218550"/>
                <a:ext cx="180000" cy="720000"/>
              </a:xfrm>
              <a:prstGeom prst="downArrow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Arrow: Down 21">
                <a:extLst>
                  <a:ext uri="{FF2B5EF4-FFF2-40B4-BE49-F238E27FC236}">
                    <a16:creationId xmlns:a16="http://schemas.microsoft.com/office/drawing/2014/main" id="{0F8B94EB-09E8-1C90-9422-1B17A4A0D263}"/>
                  </a:ext>
                </a:extLst>
              </p:cNvPr>
              <p:cNvSpPr/>
              <p:nvPr/>
            </p:nvSpPr>
            <p:spPr>
              <a:xfrm rot="16200000">
                <a:off x="5210354" y="3141218"/>
                <a:ext cx="180000" cy="720000"/>
              </a:xfrm>
              <a:prstGeom prst="downArrow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Arrow: Down 22">
                <a:extLst>
                  <a:ext uri="{FF2B5EF4-FFF2-40B4-BE49-F238E27FC236}">
                    <a16:creationId xmlns:a16="http://schemas.microsoft.com/office/drawing/2014/main" id="{A3F10DF1-7E2D-01A9-4911-333AF7863E05}"/>
                  </a:ext>
                </a:extLst>
              </p:cNvPr>
              <p:cNvSpPr/>
              <p:nvPr/>
            </p:nvSpPr>
            <p:spPr>
              <a:xfrm rot="5400000">
                <a:off x="11606031" y="3151662"/>
                <a:ext cx="159114" cy="720000"/>
              </a:xfrm>
              <a:prstGeom prst="downArrow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Arrow: Down 23">
                <a:extLst>
                  <a:ext uri="{FF2B5EF4-FFF2-40B4-BE49-F238E27FC236}">
                    <a16:creationId xmlns:a16="http://schemas.microsoft.com/office/drawing/2014/main" id="{37C14974-CC0D-B6B8-9BC9-DAECF1B90275}"/>
                  </a:ext>
                </a:extLst>
              </p:cNvPr>
              <p:cNvSpPr/>
              <p:nvPr/>
            </p:nvSpPr>
            <p:spPr>
              <a:xfrm rot="13100653">
                <a:off x="6904938" y="3029629"/>
                <a:ext cx="180000" cy="720000"/>
              </a:xfrm>
              <a:prstGeom prst="down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Arrow: Down 24">
                <a:extLst>
                  <a:ext uri="{FF2B5EF4-FFF2-40B4-BE49-F238E27FC236}">
                    <a16:creationId xmlns:a16="http://schemas.microsoft.com/office/drawing/2014/main" id="{77D7AEA9-FF83-950D-8DE0-1F0DF3061565}"/>
                  </a:ext>
                </a:extLst>
              </p:cNvPr>
              <p:cNvSpPr/>
              <p:nvPr/>
            </p:nvSpPr>
            <p:spPr>
              <a:xfrm rot="8698441">
                <a:off x="9860443" y="3029630"/>
                <a:ext cx="180000" cy="720000"/>
              </a:xfrm>
              <a:prstGeom prst="down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Arrow: Down 25">
                <a:extLst>
                  <a:ext uri="{FF2B5EF4-FFF2-40B4-BE49-F238E27FC236}">
                    <a16:creationId xmlns:a16="http://schemas.microsoft.com/office/drawing/2014/main" id="{71546371-FD12-34D2-4BA0-2A12E54A64F2}"/>
                  </a:ext>
                </a:extLst>
              </p:cNvPr>
              <p:cNvSpPr/>
              <p:nvPr/>
            </p:nvSpPr>
            <p:spPr>
              <a:xfrm rot="14704773">
                <a:off x="7853789" y="2365646"/>
                <a:ext cx="180000" cy="720000"/>
              </a:xfrm>
              <a:prstGeom prst="down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Arrow: Down 26">
                <a:extLst>
                  <a:ext uri="{FF2B5EF4-FFF2-40B4-BE49-F238E27FC236}">
                    <a16:creationId xmlns:a16="http://schemas.microsoft.com/office/drawing/2014/main" id="{B055DB65-1E62-4B4E-DDE6-653D30F67733}"/>
                  </a:ext>
                </a:extLst>
              </p:cNvPr>
              <p:cNvSpPr/>
              <p:nvPr/>
            </p:nvSpPr>
            <p:spPr>
              <a:xfrm rot="6744451">
                <a:off x="8981441" y="2352452"/>
                <a:ext cx="169494" cy="720000"/>
              </a:xfrm>
              <a:prstGeom prst="down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Arrow: Down 27">
                <a:extLst>
                  <a:ext uri="{FF2B5EF4-FFF2-40B4-BE49-F238E27FC236}">
                    <a16:creationId xmlns:a16="http://schemas.microsoft.com/office/drawing/2014/main" id="{3CD27857-6011-23B4-98AE-FBE6E033E122}"/>
                  </a:ext>
                </a:extLst>
              </p:cNvPr>
              <p:cNvSpPr/>
              <p:nvPr/>
            </p:nvSpPr>
            <p:spPr>
              <a:xfrm rot="10800000">
                <a:off x="8426701" y="1639292"/>
                <a:ext cx="180000" cy="720000"/>
              </a:xfrm>
              <a:prstGeom prst="down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Arrow: Down 28">
                <a:extLst>
                  <a:ext uri="{FF2B5EF4-FFF2-40B4-BE49-F238E27FC236}">
                    <a16:creationId xmlns:a16="http://schemas.microsoft.com/office/drawing/2014/main" id="{5ED9A448-2E57-5950-EB43-61C48ECBAB9E}"/>
                  </a:ext>
                </a:extLst>
              </p:cNvPr>
              <p:cNvSpPr/>
              <p:nvPr/>
            </p:nvSpPr>
            <p:spPr>
              <a:xfrm rot="15160490">
                <a:off x="6881214" y="2117670"/>
                <a:ext cx="180000" cy="720000"/>
              </a:xfrm>
              <a:prstGeom prst="downArrow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6882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83D0C-326A-BAE5-1394-5A022660C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430" y="1822450"/>
            <a:ext cx="5892207" cy="3414153"/>
          </a:xfrm>
        </p:spPr>
        <p:txBody>
          <a:bodyPr>
            <a:normAutofit fontScale="92500" lnSpcReduction="10000"/>
          </a:bodyPr>
          <a:lstStyle/>
          <a:p>
            <a:r>
              <a:rPr lang="en-GB" sz="2000">
                <a:solidFill>
                  <a:srgbClr val="007749"/>
                </a:solidFill>
              </a:rPr>
              <a:t>Fresh Air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Consistent clean, pathogen free air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Ventilating building volume 4-8 times per hour (winter)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Ventilating building volume 40-60 times per hour (summer)</a:t>
            </a:r>
          </a:p>
          <a:p>
            <a:pPr lvl="1"/>
            <a:endParaRPr lang="en-GB" sz="1600"/>
          </a:p>
          <a:p>
            <a:r>
              <a:rPr lang="en-GB" sz="2000">
                <a:solidFill>
                  <a:srgbClr val="7030A0"/>
                </a:solidFill>
              </a:rPr>
              <a:t>Air speed</a:t>
            </a:r>
          </a:p>
          <a:p>
            <a:pPr lvl="1"/>
            <a:r>
              <a:rPr lang="en-GB" sz="1600">
                <a:solidFill>
                  <a:srgbClr val="7030A0"/>
                </a:solidFill>
              </a:rPr>
              <a:t>Below 0.3m/s at 1.2m provide draught free environment during winter period</a:t>
            </a:r>
          </a:p>
          <a:p>
            <a:pPr lvl="1"/>
            <a:r>
              <a:rPr lang="en-GB" sz="1600">
                <a:solidFill>
                  <a:srgbClr val="7030A0"/>
                </a:solidFill>
              </a:rPr>
              <a:t>1.3m/s at 1.2m during summer period</a:t>
            </a:r>
          </a:p>
          <a:p>
            <a:pPr lvl="1"/>
            <a:endParaRPr lang="en-GB" sz="1600"/>
          </a:p>
          <a:p>
            <a:r>
              <a:rPr lang="en-GB" sz="2000">
                <a:solidFill>
                  <a:srgbClr val="007749"/>
                </a:solidFill>
              </a:rPr>
              <a:t>Exhaust opening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0.04m2 minimum per calf (0.5 x the inlet m2)</a:t>
            </a:r>
          </a:p>
          <a:p>
            <a:endParaRPr lang="en-GB" sz="2000"/>
          </a:p>
          <a:p>
            <a:endParaRPr lang="en-GB" sz="200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A793C6C-D7A9-74C9-4F3C-618350FE6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698125" cy="13255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/>
              <a:t>Calf Ventilation</a:t>
            </a:r>
            <a:br>
              <a:rPr lang="en-US"/>
            </a:br>
            <a:r>
              <a:rPr lang="en-US" sz="2200">
                <a:solidFill>
                  <a:schemeClr val="tx1"/>
                </a:solidFill>
              </a:rPr>
              <a:t>Minimum Requirements			Reasons for requirements</a:t>
            </a:r>
            <a:endParaRPr lang="en-GB" sz="2200">
              <a:solidFill>
                <a:schemeClr val="tx1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CBA8C6D-3704-3F3A-B1AF-75A42973758C}"/>
              </a:ext>
            </a:extLst>
          </p:cNvPr>
          <p:cNvSpPr txBox="1">
            <a:spLocks/>
          </p:cNvSpPr>
          <p:nvPr/>
        </p:nvSpPr>
        <p:spPr>
          <a:xfrm>
            <a:off x="6209414" y="1825625"/>
            <a:ext cx="5982586" cy="341415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>
                <a:solidFill>
                  <a:srgbClr val="007749"/>
                </a:solidFill>
              </a:rPr>
              <a:t>Fresh Air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Pathogens thrive in air with high moisture content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Pathogens killed 10-20 times faster in fresh air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Limits BRD and disease transmission</a:t>
            </a:r>
          </a:p>
          <a:p>
            <a:endParaRPr lang="en-GB" sz="2000"/>
          </a:p>
          <a:p>
            <a:r>
              <a:rPr lang="en-GB" sz="2000">
                <a:solidFill>
                  <a:srgbClr val="7030A0"/>
                </a:solidFill>
              </a:rPr>
              <a:t>Air speed</a:t>
            </a:r>
          </a:p>
          <a:p>
            <a:pPr lvl="1"/>
            <a:r>
              <a:rPr lang="en-GB" sz="1600">
                <a:solidFill>
                  <a:srgbClr val="7030A0"/>
                </a:solidFill>
              </a:rPr>
              <a:t>Prevents chilling of calf with lower immunity, hampers DWG</a:t>
            </a:r>
          </a:p>
          <a:p>
            <a:pPr lvl="1"/>
            <a:r>
              <a:rPr lang="en-GB" sz="1600">
                <a:solidFill>
                  <a:srgbClr val="7030A0"/>
                </a:solidFill>
              </a:rPr>
              <a:t>Limits heat stress during hotter periods</a:t>
            </a:r>
          </a:p>
          <a:p>
            <a:pPr lvl="1"/>
            <a:endParaRPr lang="en-GB" sz="1600"/>
          </a:p>
          <a:p>
            <a:r>
              <a:rPr lang="en-GB" sz="2000">
                <a:solidFill>
                  <a:srgbClr val="007749"/>
                </a:solidFill>
              </a:rPr>
              <a:t>Exhaust opening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Allows dirty air to escape and continue airflow throughout the building </a:t>
            </a:r>
          </a:p>
          <a:p>
            <a:endParaRPr lang="en-GB" sz="2000"/>
          </a:p>
          <a:p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2272604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E1987-2356-8D42-AFE9-B2C801A3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27419"/>
            <a:ext cx="7282071" cy="1325563"/>
          </a:xfrm>
        </p:spPr>
        <p:txBody>
          <a:bodyPr/>
          <a:lstStyle/>
          <a:p>
            <a:r>
              <a:rPr lang="en-US" err="1"/>
              <a:t>VentTube</a:t>
            </a:r>
            <a:r>
              <a:rPr lang="en-US"/>
              <a:t> Fresh Solution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1B75F07-A363-4721-A32F-DEC05E2172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805" y1="47368" x2="9805" y2="47368"/>
                        <a14:foregroundMark x1="7922" y1="46550" x2="7922" y2="46550"/>
                        <a14:foregroundMark x1="7857" y1="48655" x2="7857" y2="486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85" y="1722122"/>
            <a:ext cx="5277367" cy="292996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4F45E21-A343-4388-8267-A0FFEC6910AE}"/>
              </a:ext>
            </a:extLst>
          </p:cNvPr>
          <p:cNvGrpSpPr/>
          <p:nvPr/>
        </p:nvGrpSpPr>
        <p:grpSpPr>
          <a:xfrm>
            <a:off x="726663" y="2936764"/>
            <a:ext cx="1872363" cy="729729"/>
            <a:chOff x="179513" y="2674535"/>
            <a:chExt cx="1872362" cy="729729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ADF3F005-7677-434E-879D-29377049D2F5}"/>
                </a:ext>
              </a:extLst>
            </p:cNvPr>
            <p:cNvCxnSpPr/>
            <p:nvPr/>
          </p:nvCxnSpPr>
          <p:spPr>
            <a:xfrm flipV="1">
              <a:off x="1204402" y="2674535"/>
              <a:ext cx="587351" cy="146648"/>
            </a:xfrm>
            <a:prstGeom prst="straightConnector1">
              <a:avLst/>
            </a:prstGeom>
            <a:ln w="28575">
              <a:solidFill>
                <a:srgbClr val="007749"/>
              </a:solidFill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4A804FEF-5258-4170-B844-B4ADD777FCC0}"/>
                </a:ext>
              </a:extLst>
            </p:cNvPr>
            <p:cNvCxnSpPr/>
            <p:nvPr/>
          </p:nvCxnSpPr>
          <p:spPr>
            <a:xfrm flipV="1">
              <a:off x="1464524" y="2847052"/>
              <a:ext cx="587351" cy="146648"/>
            </a:xfrm>
            <a:prstGeom prst="straightConnector1">
              <a:avLst/>
            </a:prstGeom>
            <a:ln w="28575">
              <a:solidFill>
                <a:srgbClr val="007749"/>
              </a:solidFill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F60FDA7-4E2F-4901-B70C-796156498713}"/>
                </a:ext>
              </a:extLst>
            </p:cNvPr>
            <p:cNvCxnSpPr/>
            <p:nvPr/>
          </p:nvCxnSpPr>
          <p:spPr>
            <a:xfrm flipV="1">
              <a:off x="728317" y="2941719"/>
              <a:ext cx="587351" cy="146648"/>
            </a:xfrm>
            <a:prstGeom prst="straightConnector1">
              <a:avLst/>
            </a:prstGeom>
            <a:ln w="28575">
              <a:solidFill>
                <a:srgbClr val="007749"/>
              </a:solidFill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C35A1075-CD22-4DD9-BA98-B843CC0ADCEC}"/>
                </a:ext>
              </a:extLst>
            </p:cNvPr>
            <p:cNvCxnSpPr/>
            <p:nvPr/>
          </p:nvCxnSpPr>
          <p:spPr>
            <a:xfrm flipV="1">
              <a:off x="1019974" y="3124778"/>
              <a:ext cx="587351" cy="146648"/>
            </a:xfrm>
            <a:prstGeom prst="straightConnector1">
              <a:avLst/>
            </a:prstGeom>
            <a:ln w="28575">
              <a:solidFill>
                <a:srgbClr val="007749"/>
              </a:solidFill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3F3183C-6F7D-4631-90CB-5BAAFFCAA38D}"/>
                </a:ext>
              </a:extLst>
            </p:cNvPr>
            <p:cNvCxnSpPr/>
            <p:nvPr/>
          </p:nvCxnSpPr>
          <p:spPr>
            <a:xfrm flipV="1">
              <a:off x="285786" y="3257616"/>
              <a:ext cx="587351" cy="146648"/>
            </a:xfrm>
            <a:prstGeom prst="straightConnector1">
              <a:avLst/>
            </a:prstGeom>
            <a:ln w="28575">
              <a:solidFill>
                <a:srgbClr val="007749"/>
              </a:solidFill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8DD2147-BA62-4E1A-9C1F-2CF079F34D0C}"/>
                </a:ext>
              </a:extLst>
            </p:cNvPr>
            <p:cNvCxnSpPr/>
            <p:nvPr/>
          </p:nvCxnSpPr>
          <p:spPr>
            <a:xfrm flipV="1">
              <a:off x="179513" y="2941719"/>
              <a:ext cx="587351" cy="146648"/>
            </a:xfrm>
            <a:prstGeom prst="straightConnector1">
              <a:avLst/>
            </a:prstGeom>
            <a:ln w="28575">
              <a:solidFill>
                <a:srgbClr val="007749"/>
              </a:solidFill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63229F-58AE-427D-A3A6-22868237D482}"/>
              </a:ext>
            </a:extLst>
          </p:cNvPr>
          <p:cNvCxnSpPr>
            <a:cxnSpLocks/>
          </p:cNvCxnSpPr>
          <p:nvPr/>
        </p:nvCxnSpPr>
        <p:spPr>
          <a:xfrm flipV="1">
            <a:off x="2718865" y="1985684"/>
            <a:ext cx="3684847" cy="1009643"/>
          </a:xfrm>
          <a:prstGeom prst="straightConnector1">
            <a:avLst/>
          </a:prstGeom>
          <a:ln w="76200">
            <a:solidFill>
              <a:srgbClr val="007749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8622250-B03C-4A85-818C-F796E8C5AEA3}"/>
              </a:ext>
            </a:extLst>
          </p:cNvPr>
          <p:cNvSpPr txBox="1">
            <a:spLocks/>
          </p:cNvSpPr>
          <p:nvPr/>
        </p:nvSpPr>
        <p:spPr>
          <a:xfrm>
            <a:off x="492574" y="3941264"/>
            <a:ext cx="3861789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GB" sz="1200"/>
          </a:p>
          <a:p>
            <a:pPr marL="0" indent="0">
              <a:lnSpc>
                <a:spcPct val="150000"/>
              </a:lnSpc>
              <a:buNone/>
            </a:pPr>
            <a:endParaRPr lang="en-GB" sz="1200"/>
          </a:p>
          <a:p>
            <a:pPr marL="0" indent="0">
              <a:buNone/>
            </a:pPr>
            <a:endParaRPr lang="en-GB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19FF32F9-DD06-4EFB-A3CF-418F6ED65E4F}"/>
              </a:ext>
            </a:extLst>
          </p:cNvPr>
          <p:cNvSpPr txBox="1">
            <a:spLocks/>
          </p:cNvSpPr>
          <p:nvPr/>
        </p:nvSpPr>
        <p:spPr>
          <a:xfrm>
            <a:off x="7632494" y="870752"/>
            <a:ext cx="4243743" cy="4643929"/>
          </a:xfrm>
          <a:prstGeom prst="rect">
            <a:avLst/>
          </a:prstGeom>
          <a:noFill/>
        </p:spPr>
        <p:txBody>
          <a:bodyPr lIns="91440" tIns="45720" rIns="91440" bIns="4572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>
                <a:latin typeface="Arial"/>
                <a:cs typeface="Arial"/>
              </a:rPr>
              <a:t>Fresh air from outside the building</a:t>
            </a:r>
          </a:p>
          <a:p>
            <a:r>
              <a:rPr lang="en-GB" sz="1800" u="sng">
                <a:latin typeface="Arial"/>
                <a:cs typeface="Arial"/>
              </a:rPr>
              <a:t>Bespoke design </a:t>
            </a:r>
            <a:r>
              <a:rPr lang="en-GB" sz="1800">
                <a:latin typeface="Arial"/>
                <a:cs typeface="Arial"/>
              </a:rPr>
              <a:t>for the building and stock density.</a:t>
            </a:r>
          </a:p>
          <a:p>
            <a:r>
              <a:rPr lang="en-GB" sz="1800">
                <a:latin typeface="Arial"/>
                <a:cs typeface="Arial"/>
              </a:rPr>
              <a:t>System length 4.0 - 50.0 m</a:t>
            </a:r>
          </a:p>
          <a:p>
            <a:r>
              <a:rPr lang="en-GB" sz="1800">
                <a:latin typeface="Arial"/>
                <a:cs typeface="Arial"/>
              </a:rPr>
              <a:t>Stainless steel support wires at 12 o’clock position</a:t>
            </a:r>
          </a:p>
          <a:p>
            <a:pPr marL="0" indent="0">
              <a:buNone/>
            </a:pPr>
            <a:endParaRPr lang="en-GB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Air speed is 0.25m/s at 1m above bedding</a:t>
            </a:r>
          </a:p>
          <a:p>
            <a:r>
              <a:rPr lang="en-GB" sz="1800">
                <a:solidFill>
                  <a:srgbClr val="FF0000"/>
                </a:solidFill>
                <a:latin typeface="Arial"/>
                <a:cs typeface="Arial"/>
              </a:rPr>
              <a:t>6-8 air</a:t>
            </a:r>
            <a:r>
              <a:rPr lang="en-GB" sz="1800">
                <a:latin typeface="Arial"/>
                <a:cs typeface="Arial"/>
              </a:rPr>
              <a:t> changes per hour </a:t>
            </a:r>
            <a:endParaRPr lang="en-GB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Throw direction - hole positioning</a:t>
            </a:r>
          </a:p>
          <a:p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Throw distance - static pressure and holes diameters</a:t>
            </a:r>
          </a:p>
          <a:p>
            <a:r>
              <a:rPr lang="en-GB" sz="1800">
                <a:latin typeface="Arial"/>
                <a:cs typeface="Arial"/>
              </a:rPr>
              <a:t>3 year guarantee</a:t>
            </a:r>
            <a:endParaRPr lang="en-GB" sz="1400">
              <a:solidFill>
                <a:srgbClr val="00B0F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F042864-ED0A-4E78-B955-D700C7A0A2B6}"/>
              </a:ext>
            </a:extLst>
          </p:cNvPr>
          <p:cNvGrpSpPr/>
          <p:nvPr/>
        </p:nvGrpSpPr>
        <p:grpSpPr>
          <a:xfrm>
            <a:off x="2194772" y="2301831"/>
            <a:ext cx="4619308" cy="1770549"/>
            <a:chOff x="2194772" y="2301831"/>
            <a:chExt cx="4619308" cy="1770549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F1655A2-1BA2-453C-B8FD-29832E4E05E4}"/>
                </a:ext>
              </a:extLst>
            </p:cNvPr>
            <p:cNvCxnSpPr/>
            <p:nvPr/>
          </p:nvCxnSpPr>
          <p:spPr>
            <a:xfrm>
              <a:off x="3054285" y="3187105"/>
              <a:ext cx="509048" cy="885275"/>
            </a:xfrm>
            <a:prstGeom prst="straightConnector1">
              <a:avLst/>
            </a:prstGeom>
            <a:ln w="19050">
              <a:solidFill>
                <a:srgbClr val="0077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936FAEA3-B071-41BF-8B23-F9C7CFEA61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9289" y="3214541"/>
              <a:ext cx="21303" cy="705057"/>
            </a:xfrm>
            <a:prstGeom prst="straightConnector1">
              <a:avLst/>
            </a:prstGeom>
            <a:ln w="19050">
              <a:solidFill>
                <a:srgbClr val="0077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7754B4C-958A-43CA-A6E6-F527767ECBCA}"/>
                </a:ext>
              </a:extLst>
            </p:cNvPr>
            <p:cNvCxnSpPr/>
            <p:nvPr/>
          </p:nvCxnSpPr>
          <p:spPr>
            <a:xfrm>
              <a:off x="4135113" y="2883925"/>
              <a:ext cx="509048" cy="885275"/>
            </a:xfrm>
            <a:prstGeom prst="straightConnector1">
              <a:avLst/>
            </a:prstGeom>
            <a:ln w="19050">
              <a:solidFill>
                <a:srgbClr val="0077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BEBDC8-5982-4FA4-9E67-95327904E5BE}"/>
                </a:ext>
              </a:extLst>
            </p:cNvPr>
            <p:cNvCxnSpPr/>
            <p:nvPr/>
          </p:nvCxnSpPr>
          <p:spPr>
            <a:xfrm>
              <a:off x="5268379" y="2593968"/>
              <a:ext cx="509048" cy="885275"/>
            </a:xfrm>
            <a:prstGeom prst="straightConnector1">
              <a:avLst/>
            </a:prstGeom>
            <a:ln w="19050">
              <a:solidFill>
                <a:srgbClr val="0077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B419AA60-3D6E-4FD3-A36F-B536CA72AB61}"/>
                </a:ext>
              </a:extLst>
            </p:cNvPr>
            <p:cNvCxnSpPr/>
            <p:nvPr/>
          </p:nvCxnSpPr>
          <p:spPr>
            <a:xfrm>
              <a:off x="6305032" y="2301831"/>
              <a:ext cx="509048" cy="885275"/>
            </a:xfrm>
            <a:prstGeom prst="straightConnector1">
              <a:avLst/>
            </a:prstGeom>
            <a:ln w="19050">
              <a:solidFill>
                <a:srgbClr val="0077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FD8ED211-535B-4AD0-93D4-5E2C85C366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25819" y="2888112"/>
              <a:ext cx="21303" cy="705057"/>
            </a:xfrm>
            <a:prstGeom prst="straightConnector1">
              <a:avLst/>
            </a:prstGeom>
            <a:ln w="19050">
              <a:solidFill>
                <a:srgbClr val="0077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9C5BB40-0785-4161-9CB5-A01E29ABB9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96029" y="2612080"/>
              <a:ext cx="21303" cy="705057"/>
            </a:xfrm>
            <a:prstGeom prst="straightConnector1">
              <a:avLst/>
            </a:prstGeom>
            <a:ln w="19050">
              <a:solidFill>
                <a:srgbClr val="0077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2F19B5CE-BDB5-4CFC-AA5D-0177001CD5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96615" y="2331549"/>
              <a:ext cx="21303" cy="705057"/>
            </a:xfrm>
            <a:prstGeom prst="straightConnector1">
              <a:avLst/>
            </a:prstGeom>
            <a:ln w="19050">
              <a:solidFill>
                <a:srgbClr val="0077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A31C8F5A-F3DF-46B3-81E2-0EEE266DE9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4772" y="3325069"/>
              <a:ext cx="370792" cy="541839"/>
            </a:xfrm>
            <a:prstGeom prst="straightConnector1">
              <a:avLst/>
            </a:prstGeom>
            <a:ln w="19050">
              <a:solidFill>
                <a:srgbClr val="0077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F5C199BC-DF8F-40D2-A6FF-B01F75A7D7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74620" y="2975793"/>
              <a:ext cx="287917" cy="478159"/>
            </a:xfrm>
            <a:prstGeom prst="straightConnector1">
              <a:avLst/>
            </a:prstGeom>
            <a:ln w="19050">
              <a:solidFill>
                <a:srgbClr val="0077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7905CA8-21E3-40C6-B92F-8C72A2C66C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66309" y="2704874"/>
              <a:ext cx="221675" cy="404407"/>
            </a:xfrm>
            <a:prstGeom prst="straightConnector1">
              <a:avLst/>
            </a:prstGeom>
            <a:ln w="19050">
              <a:solidFill>
                <a:srgbClr val="0077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EDC7AA6D-3011-48EF-9171-D391A95AB1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69198" y="2394924"/>
              <a:ext cx="271645" cy="448517"/>
            </a:xfrm>
            <a:prstGeom prst="straightConnector1">
              <a:avLst/>
            </a:prstGeom>
            <a:ln w="19050">
              <a:solidFill>
                <a:srgbClr val="00774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5483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E1987-2356-8D42-AFE9-B2C801A3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27419"/>
            <a:ext cx="7282071" cy="1325563"/>
          </a:xfrm>
        </p:spPr>
        <p:txBody>
          <a:bodyPr/>
          <a:lstStyle/>
          <a:p>
            <a:r>
              <a:rPr lang="en-US"/>
              <a:t>VentTube Fresh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8622250-B03C-4A85-818C-F796E8C5AEA3}"/>
              </a:ext>
            </a:extLst>
          </p:cNvPr>
          <p:cNvSpPr txBox="1">
            <a:spLocks/>
          </p:cNvSpPr>
          <p:nvPr/>
        </p:nvSpPr>
        <p:spPr>
          <a:xfrm>
            <a:off x="492574" y="3941264"/>
            <a:ext cx="3861789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GB" sz="1200"/>
          </a:p>
          <a:p>
            <a:pPr marL="0" indent="0">
              <a:lnSpc>
                <a:spcPct val="150000"/>
              </a:lnSpc>
              <a:buNone/>
            </a:pPr>
            <a:endParaRPr lang="en-GB" sz="1200"/>
          </a:p>
          <a:p>
            <a:pPr marL="0" indent="0">
              <a:buNone/>
            </a:pP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504B09-9DEE-46C7-AF14-A3ACF7FDE8C2}"/>
              </a:ext>
            </a:extLst>
          </p:cNvPr>
          <p:cNvSpPr/>
          <p:nvPr/>
        </p:nvSpPr>
        <p:spPr>
          <a:xfrm>
            <a:off x="6096002" y="2787104"/>
            <a:ext cx="5723823" cy="25853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115" indent="-285115">
              <a:buFont typeface="Arial" panose="020B0604020202020204" pitchFamily="34" charset="0"/>
              <a:buChar char="•"/>
            </a:pPr>
            <a:r>
              <a:rPr lang="en-GB">
                <a:solidFill>
                  <a:srgbClr val="FF0000"/>
                </a:solidFill>
                <a:latin typeface="Arial"/>
                <a:cs typeface="Arial"/>
              </a:rPr>
              <a:t>Holes spacing tailored to building layout</a:t>
            </a:r>
            <a:endParaRPr lang="en-US">
              <a:solidFill>
                <a:srgbClr val="FF0000"/>
              </a:solidFill>
              <a:latin typeface="Arial"/>
              <a:cs typeface="Arial"/>
            </a:endParaRPr>
          </a:p>
          <a:p>
            <a:pPr marL="285115" indent="-285115"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Building width dictates hole clock positions (3 or 4 per row)</a:t>
            </a:r>
          </a:p>
          <a:p>
            <a:pPr marL="285115" indent="-285115"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Larger outer holes for greater throw distance</a:t>
            </a:r>
          </a:p>
          <a:p>
            <a:pPr marL="285115" indent="-285115"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S35 Solid Grey material (lighter than previous material) – 350 gm</a:t>
            </a:r>
            <a:r>
              <a:rPr lang="en-GB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285115" indent="-285115"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Tubes now available from 20cm diameter</a:t>
            </a:r>
          </a:p>
          <a:p>
            <a:pPr marL="285115" indent="-285115"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Robust welded assembly </a:t>
            </a:r>
          </a:p>
          <a:p>
            <a:pPr marL="285115" indent="-285115">
              <a:buFont typeface="Arial" panose="020B0604020202020204" pitchFamily="34" charset="0"/>
              <a:buChar char="•"/>
            </a:pP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Laser profiled holes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1D00999-AA28-497F-B48F-A39E2F125589}"/>
              </a:ext>
            </a:extLst>
          </p:cNvPr>
          <p:cNvGrpSpPr/>
          <p:nvPr/>
        </p:nvGrpSpPr>
        <p:grpSpPr>
          <a:xfrm>
            <a:off x="6824821" y="662193"/>
            <a:ext cx="4660711" cy="1610871"/>
            <a:chOff x="4781579" y="4604561"/>
            <a:chExt cx="3619012" cy="1250831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59A1D36-8D83-44FB-900C-88AAB98466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2" t="23383" r="20445" b="61901"/>
            <a:stretch/>
          </p:blipFill>
          <p:spPr>
            <a:xfrm>
              <a:off x="4781579" y="4604561"/>
              <a:ext cx="1518249" cy="12508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</p:pic>
        <p:pic>
          <p:nvPicPr>
            <p:cNvPr id="42" name="Picture 41" descr="Screen Clipping">
              <a:extLst>
                <a:ext uri="{FF2B5EF4-FFF2-40B4-BE49-F238E27FC236}">
                  <a16:creationId xmlns:a16="http://schemas.microsoft.com/office/drawing/2014/main" id="{E3D8B853-0C30-42F2-ACE2-BDF1754D05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29" t="9916" r="18889" b="16854"/>
            <a:stretch/>
          </p:blipFill>
          <p:spPr>
            <a:xfrm>
              <a:off x="6560164" y="4612668"/>
              <a:ext cx="1840427" cy="12346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293B08A-7723-4FC8-8D46-9711BCF7DC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091" y="1356395"/>
            <a:ext cx="4756639" cy="332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1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machine&#10;&#10;Description automatically generated">
            <a:extLst>
              <a:ext uri="{FF2B5EF4-FFF2-40B4-BE49-F238E27FC236}">
                <a16:creationId xmlns:a16="http://schemas.microsoft.com/office/drawing/2014/main" id="{861A3731-9DBD-9996-B330-444CFA01A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198" y="402398"/>
            <a:ext cx="7203770" cy="49362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FE1987-2356-8D42-AFE9-B2C801A3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27419"/>
            <a:ext cx="7282071" cy="1325563"/>
          </a:xfrm>
        </p:spPr>
        <p:txBody>
          <a:bodyPr/>
          <a:lstStyle/>
          <a:p>
            <a:r>
              <a:rPr lang="en-US"/>
              <a:t>VentTube Fresh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8622250-B03C-4A85-818C-F796E8C5AEA3}"/>
              </a:ext>
            </a:extLst>
          </p:cNvPr>
          <p:cNvSpPr txBox="1">
            <a:spLocks/>
          </p:cNvSpPr>
          <p:nvPr/>
        </p:nvSpPr>
        <p:spPr>
          <a:xfrm>
            <a:off x="492574" y="3941264"/>
            <a:ext cx="3861789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GB" sz="1200"/>
          </a:p>
          <a:p>
            <a:pPr marL="0" indent="0">
              <a:lnSpc>
                <a:spcPct val="150000"/>
              </a:lnSpc>
              <a:buNone/>
            </a:pPr>
            <a:endParaRPr lang="en-GB" sz="1200"/>
          </a:p>
          <a:p>
            <a:pPr marL="0" indent="0">
              <a:buNone/>
            </a:pPr>
            <a:endParaRPr lang="en-GB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67431DC-F2FD-489F-87DA-A735442B1A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497362"/>
              </p:ext>
            </p:extLst>
          </p:nvPr>
        </p:nvGraphicFramePr>
        <p:xfrm>
          <a:off x="492573" y="1567394"/>
          <a:ext cx="2545901" cy="2833152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664998">
                  <a:extLst>
                    <a:ext uri="{9D8B030D-6E8A-4147-A177-3AD203B41FA5}">
                      <a16:colId xmlns:a16="http://schemas.microsoft.com/office/drawing/2014/main" val="3421564336"/>
                    </a:ext>
                  </a:extLst>
                </a:gridCol>
                <a:gridCol w="299287">
                  <a:extLst>
                    <a:ext uri="{9D8B030D-6E8A-4147-A177-3AD203B41FA5}">
                      <a16:colId xmlns:a16="http://schemas.microsoft.com/office/drawing/2014/main" val="1710637105"/>
                    </a:ext>
                  </a:extLst>
                </a:gridCol>
                <a:gridCol w="1581616">
                  <a:extLst>
                    <a:ext uri="{9D8B030D-6E8A-4147-A177-3AD203B41FA5}">
                      <a16:colId xmlns:a16="http://schemas.microsoft.com/office/drawing/2014/main" val="2549389965"/>
                    </a:ext>
                  </a:extLst>
                </a:gridCol>
              </a:tblGrid>
              <a:tr h="1666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REFERENCE</a:t>
                      </a:r>
                      <a:endParaRPr lang="en-GB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QTY</a:t>
                      </a:r>
                      <a:endParaRPr lang="en-GB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 DESCRIPTION</a:t>
                      </a:r>
                      <a:endParaRPr lang="en-GB" sz="7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2549973365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2646148246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Fabric Tube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3508809886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Mounting Bracket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3760159676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M10 Turnbuckle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3067344914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65mm Quick Link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1207128114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4mm SS Wire Rope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3918864242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3mm SS Wire Rope and Loop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2453400292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3mm Wire Rope Grips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4120990389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5mm Wire Rope Grips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199242530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6mm Wire Thimble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425629779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Jubilee Clip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3547908500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 Cowling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1145342901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 Mounting Sheet, Cladding only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4206235283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4.8x12mm SS Dome Rivets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163310454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Rope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4196356069"/>
                  </a:ext>
                </a:extLst>
              </a:tr>
              <a:tr h="1666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P1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7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Foam Tape (Panel Fan &gt;Ø50cm) </a:t>
                      </a:r>
                      <a:endParaRPr lang="en-GB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3202" marR="43202" marT="0" marB="0" anchor="ctr"/>
                </a:tc>
                <a:extLst>
                  <a:ext uri="{0D108BD9-81ED-4DB2-BD59-A6C34878D82A}">
                    <a16:rowId xmlns:a16="http://schemas.microsoft.com/office/drawing/2014/main" val="2202551313"/>
                  </a:ext>
                </a:extLst>
              </a:tr>
            </a:tbl>
          </a:graphicData>
        </a:graphic>
      </p:graphicFrame>
      <p:pic>
        <p:nvPicPr>
          <p:cNvPr id="6" name="Picture 5" descr="A picture containing outdoor, building, wooden, sitting&#10;&#10;Description automatically generated">
            <a:extLst>
              <a:ext uri="{FF2B5EF4-FFF2-40B4-BE49-F238E27FC236}">
                <a16:creationId xmlns:a16="http://schemas.microsoft.com/office/drawing/2014/main" id="{46DEB42D-2C73-43B6-B8EF-D0CEC5BA80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52" t="-17882" r="21094" b="17882"/>
          <a:stretch/>
        </p:blipFill>
        <p:spPr>
          <a:xfrm>
            <a:off x="3130642" y="1449519"/>
            <a:ext cx="2447442" cy="228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995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285E2-C886-A47B-139A-DB54C66E8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81" y="130210"/>
            <a:ext cx="3510279" cy="986153"/>
          </a:xfrm>
        </p:spPr>
        <p:txBody>
          <a:bodyPr/>
          <a:lstStyle/>
          <a:p>
            <a:r>
              <a:rPr lang="en-GB" dirty="0"/>
              <a:t>VentTube Fresh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8C529B-7F5B-074B-4E1B-263DC7624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130210"/>
            <a:ext cx="7802880" cy="54649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1EEAC7-7B35-4BDA-596C-CD2867CB209F}"/>
              </a:ext>
            </a:extLst>
          </p:cNvPr>
          <p:cNvSpPr txBox="1"/>
          <p:nvPr/>
        </p:nvSpPr>
        <p:spPr>
          <a:xfrm>
            <a:off x="648701" y="2346960"/>
            <a:ext cx="2629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VentTube Fresh check list</a:t>
            </a:r>
          </a:p>
        </p:txBody>
      </p:sp>
    </p:spTree>
    <p:extLst>
      <p:ext uri="{BB962C8B-B14F-4D97-AF65-F5344CB8AC3E}">
        <p14:creationId xmlns:p14="http://schemas.microsoft.com/office/powerpoint/2010/main" val="3192040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E1987-2356-8D42-AFE9-B2C801A3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27419"/>
            <a:ext cx="7282071" cy="1325563"/>
          </a:xfrm>
        </p:spPr>
        <p:txBody>
          <a:bodyPr/>
          <a:lstStyle/>
          <a:p>
            <a:r>
              <a:rPr lang="en-US" err="1"/>
              <a:t>VentTube</a:t>
            </a:r>
            <a:r>
              <a:rPr lang="en-US"/>
              <a:t> Fresh </a:t>
            </a:r>
          </a:p>
        </p:txBody>
      </p:sp>
      <p:pic>
        <p:nvPicPr>
          <p:cNvPr id="4" name="Picture 3" descr="A screenshot of a calculator&#10;&#10;Description automatically generated">
            <a:extLst>
              <a:ext uri="{FF2B5EF4-FFF2-40B4-BE49-F238E27FC236}">
                <a16:creationId xmlns:a16="http://schemas.microsoft.com/office/drawing/2014/main" id="{B9E0662C-7797-1533-C77E-0D987D875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315" y="1261049"/>
            <a:ext cx="9070932" cy="409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00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C62AE-6DE3-C168-00B5-56AD48E79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Good Natural Ventilation Principles</a:t>
            </a:r>
          </a:p>
        </p:txBody>
      </p:sp>
      <p:pic>
        <p:nvPicPr>
          <p:cNvPr id="10" name="Picture 2" descr="A diagram showing that heat from larger cattle drives airflow in sheds with sufficient openings.">
            <a:extLst>
              <a:ext uri="{FF2B5EF4-FFF2-40B4-BE49-F238E27FC236}">
                <a16:creationId xmlns:a16="http://schemas.microsoft.com/office/drawing/2014/main" id="{59DDE6BB-8FAE-FFB7-9730-20850EF9B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321" y="1690690"/>
            <a:ext cx="4934203" cy="328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74D119-BE41-EEBF-9AFA-A42A49DA4CB6}"/>
              </a:ext>
            </a:extLst>
          </p:cNvPr>
          <p:cNvSpPr txBox="1"/>
          <p:nvPr/>
        </p:nvSpPr>
        <p:spPr>
          <a:xfrm>
            <a:off x="3320461" y="3307008"/>
            <a:ext cx="1068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Inlet</a:t>
            </a:r>
            <a:endParaRPr lang="en-GB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E87D14-3032-476B-8F2E-68D20B0F91EC}"/>
              </a:ext>
            </a:extLst>
          </p:cNvPr>
          <p:cNvSpPr txBox="1"/>
          <p:nvPr/>
        </p:nvSpPr>
        <p:spPr>
          <a:xfrm>
            <a:off x="8910742" y="3148738"/>
            <a:ext cx="965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Inlet</a:t>
            </a:r>
            <a:endParaRPr lang="en-GB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870F72-E3CE-8B10-FE7E-6128087DD895}"/>
              </a:ext>
            </a:extLst>
          </p:cNvPr>
          <p:cNvSpPr txBox="1"/>
          <p:nvPr/>
        </p:nvSpPr>
        <p:spPr>
          <a:xfrm>
            <a:off x="4717005" y="1651646"/>
            <a:ext cx="1144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Exhaust</a:t>
            </a:r>
            <a:endParaRPr lang="en-GB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E93F55-E353-2D19-94C0-A014F3072B60}"/>
              </a:ext>
            </a:extLst>
          </p:cNvPr>
          <p:cNvSpPr txBox="1"/>
          <p:nvPr/>
        </p:nvSpPr>
        <p:spPr>
          <a:xfrm>
            <a:off x="2130552" y="2214725"/>
            <a:ext cx="1674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 Winds</a:t>
            </a:r>
            <a:endParaRPr lang="en-GB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20B99BE7-85C2-2526-77B0-1CCDBE457B93}"/>
              </a:ext>
            </a:extLst>
          </p:cNvPr>
          <p:cNvSpPr/>
          <p:nvPr/>
        </p:nvSpPr>
        <p:spPr>
          <a:xfrm>
            <a:off x="3888313" y="2255096"/>
            <a:ext cx="739162" cy="328961"/>
          </a:xfrm>
          <a:prstGeom prst="rightArrow">
            <a:avLst>
              <a:gd name="adj1" fmla="val 50000"/>
              <a:gd name="adj2" fmla="val 83011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85385F-E517-CB53-7DDE-130FA488F9DA}"/>
              </a:ext>
            </a:extLst>
          </p:cNvPr>
          <p:cNvSpPr txBox="1"/>
          <p:nvPr/>
        </p:nvSpPr>
        <p:spPr>
          <a:xfrm>
            <a:off x="364474" y="4894193"/>
            <a:ext cx="4083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>
                <a:solidFill>
                  <a:srgbClr val="007749"/>
                </a:solidFill>
              </a:rPr>
              <a:t>Every building is different =</a:t>
            </a:r>
          </a:p>
          <a:p>
            <a:r>
              <a:rPr lang="en-US" sz="1800" b="1" i="1">
                <a:solidFill>
                  <a:srgbClr val="007749"/>
                </a:solidFill>
              </a:rPr>
              <a:t>Every building ventilates differently</a:t>
            </a:r>
            <a:endParaRPr lang="en-GB" sz="1800" b="1" i="1">
              <a:solidFill>
                <a:srgbClr val="007749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D41753C-27F3-BD45-EC8B-D5CF691DA994}"/>
              </a:ext>
            </a:extLst>
          </p:cNvPr>
          <p:cNvSpPr/>
          <p:nvPr/>
        </p:nvSpPr>
        <p:spPr>
          <a:xfrm>
            <a:off x="8468504" y="1268331"/>
            <a:ext cx="3199240" cy="99941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50000"/>
              </a:lnSpc>
            </a:pPr>
            <a:r>
              <a:rPr 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i) </a:t>
            </a:r>
            <a:r>
              <a:rPr lang="en-US" sz="16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Maximise</a:t>
            </a:r>
            <a:r>
              <a:rPr 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Inlet and Exhaust</a:t>
            </a:r>
          </a:p>
          <a:p>
            <a:pPr lvl="0">
              <a:lnSpc>
                <a:spcPct val="150000"/>
              </a:lnSpc>
            </a:pPr>
            <a:r>
              <a:rPr 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ii) Inlet (x2-4) to Exhaust Area</a:t>
            </a:r>
            <a:endParaRPr lang="en-GB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89F115-4E80-D8FE-D429-54B60E7C3A41}"/>
              </a:ext>
            </a:extLst>
          </p:cNvPr>
          <p:cNvSpPr txBox="1"/>
          <p:nvPr/>
        </p:nvSpPr>
        <p:spPr>
          <a:xfrm>
            <a:off x="4535269" y="5015162"/>
            <a:ext cx="4031873" cy="416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Stocking rate = more heat/m</a:t>
            </a:r>
            <a:r>
              <a:rPr lang="en-US" sz="1600" b="1" baseline="30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sz="1600" b="1" baseline="30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018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76D5316-4DEB-4C02-BF7D-E0EDA7E04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7620001" cy="825500"/>
          </a:xfrm>
        </p:spPr>
        <p:txBody>
          <a:bodyPr/>
          <a:lstStyle/>
          <a:p>
            <a:r>
              <a:rPr lang="en-US"/>
              <a:t>VentTube Fresh Installation Examples</a:t>
            </a:r>
          </a:p>
        </p:txBody>
      </p:sp>
      <p:pic>
        <p:nvPicPr>
          <p:cNvPr id="1026" name="Picture 2" descr="VentTube">
            <a:extLst>
              <a:ext uri="{FF2B5EF4-FFF2-40B4-BE49-F238E27FC236}">
                <a16:creationId xmlns:a16="http://schemas.microsoft.com/office/drawing/2014/main" id="{65B3647E-76C7-42A2-B398-8D2BAAA7B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31" y="1690687"/>
            <a:ext cx="4125168" cy="297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fence, building, indoor, barn&#10;&#10;Description automatically generated">
            <a:extLst>
              <a:ext uri="{FF2B5EF4-FFF2-40B4-BE49-F238E27FC236}">
                <a16:creationId xmlns:a16="http://schemas.microsoft.com/office/drawing/2014/main" id="{6AD7BB6F-875A-4459-AADC-7B45E8904A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7376"/>
          <a:stretch/>
        </p:blipFill>
        <p:spPr>
          <a:xfrm>
            <a:off x="4572666" y="1690687"/>
            <a:ext cx="3280237" cy="2977564"/>
          </a:xfrm>
          <a:prstGeom prst="rect">
            <a:avLst/>
          </a:prstGeom>
        </p:spPr>
      </p:pic>
      <p:pic>
        <p:nvPicPr>
          <p:cNvPr id="8" name="Picture 7" descr="A picture containing indoor, fence, building, ceiling&#10;&#10;Description automatically generated">
            <a:extLst>
              <a:ext uri="{FF2B5EF4-FFF2-40B4-BE49-F238E27FC236}">
                <a16:creationId xmlns:a16="http://schemas.microsoft.com/office/drawing/2014/main" id="{20202A9A-8536-485C-A2F4-2BF21C7AD1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5745" y="1690687"/>
            <a:ext cx="3972324" cy="297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00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76D5316-4DEB-4C02-BF7D-E0EDA7E04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7620001" cy="825500"/>
          </a:xfrm>
        </p:spPr>
        <p:txBody>
          <a:bodyPr/>
          <a:lstStyle/>
          <a:p>
            <a:r>
              <a:rPr lang="en-US"/>
              <a:t>VentTube Fresh Smoke Test</a:t>
            </a:r>
          </a:p>
        </p:txBody>
      </p:sp>
      <p:pic>
        <p:nvPicPr>
          <p:cNvPr id="7" name="Both Closed 2">
            <a:hlinkClick r:id="" action="ppaction://media"/>
            <a:extLst>
              <a:ext uri="{FF2B5EF4-FFF2-40B4-BE49-F238E27FC236}">
                <a16:creationId xmlns:a16="http://schemas.microsoft.com/office/drawing/2014/main" id="{2DB742D9-F106-42D6-8423-845D7258C2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83200" y="1109139"/>
            <a:ext cx="8225599" cy="462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8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7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E29F35-A539-1ABF-D456-12965242384A}"/>
              </a:ext>
            </a:extLst>
          </p:cNvPr>
          <p:cNvSpPr txBox="1">
            <a:spLocks/>
          </p:cNvSpPr>
          <p:nvPr/>
        </p:nvSpPr>
        <p:spPr>
          <a:xfrm>
            <a:off x="1623643" y="1822587"/>
            <a:ext cx="8944713" cy="1971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9600" dirty="0">
                <a:latin typeface="Arial" panose="020B0604020202020204" pitchFamily="34" charset="0"/>
                <a:cs typeface="Arial" panose="020B0604020202020204" pitchFamily="34" charset="0"/>
              </a:rPr>
              <a:t>VentTube Cool</a:t>
            </a:r>
          </a:p>
        </p:txBody>
      </p:sp>
    </p:spTree>
    <p:extLst>
      <p:ext uri="{BB962C8B-B14F-4D97-AF65-F5344CB8AC3E}">
        <p14:creationId xmlns:p14="http://schemas.microsoft.com/office/powerpoint/2010/main" val="3877531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1342ED1-D7D9-48CD-4EAC-6763F40F7635}"/>
              </a:ext>
            </a:extLst>
          </p:cNvPr>
          <p:cNvSpPr txBox="1">
            <a:spLocks/>
          </p:cNvSpPr>
          <p:nvPr/>
        </p:nvSpPr>
        <p:spPr>
          <a:xfrm>
            <a:off x="594289" y="502220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>
                <a:latin typeface="+mj-lt"/>
              </a:rPr>
              <a:t>Impacts of Heat Stress</a:t>
            </a:r>
          </a:p>
          <a:p>
            <a:pPr>
              <a:spcBef>
                <a:spcPts val="600"/>
              </a:spcBef>
            </a:pPr>
            <a:r>
              <a:rPr lang="en-GB" sz="2000">
                <a:solidFill>
                  <a:schemeClr val="tx1"/>
                </a:solidFill>
                <a:latin typeface="+mj-lt"/>
              </a:rPr>
              <a:t>High Productivity Cows</a:t>
            </a:r>
          </a:p>
        </p:txBody>
      </p:sp>
      <p:sp>
        <p:nvSpPr>
          <p:cNvPr id="5" name="Exhales 12-19 liter water / day…">
            <a:extLst>
              <a:ext uri="{FF2B5EF4-FFF2-40B4-BE49-F238E27FC236}">
                <a16:creationId xmlns:a16="http://schemas.microsoft.com/office/drawing/2014/main" id="{C7E23126-A7B1-E4C4-4465-B3463473E01C}"/>
              </a:ext>
            </a:extLst>
          </p:cNvPr>
          <p:cNvSpPr txBox="1">
            <a:spLocks/>
          </p:cNvSpPr>
          <p:nvPr/>
        </p:nvSpPr>
        <p:spPr>
          <a:xfrm>
            <a:off x="352137" y="1491672"/>
            <a:ext cx="7939404" cy="2526145"/>
          </a:xfrm>
          <a:prstGeom prst="rect">
            <a:avLst/>
          </a:prstGeom>
        </p:spPr>
        <p:txBody>
          <a:bodyPr lIns="63500" tIns="63500" rIns="63500" bIns="6350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777745" marR="66545" indent="-4318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Pct val="125000"/>
              <a:buFont typeface="Arial" panose="020B0604020202020204" pitchFamily="34" charset="0"/>
              <a:buChar char="•"/>
              <a:defRPr sz="3800">
                <a:uFill>
                  <a:solidFill>
                    <a:srgbClr val="55523A"/>
                  </a:solidFill>
                </a:uFill>
              </a:defRPr>
            </a:pPr>
            <a:r>
              <a:rPr lang="en-GB" sz="1800">
                <a:uFill>
                  <a:solidFill>
                    <a:srgbClr val="55523A"/>
                  </a:solidFill>
                </a:uFill>
              </a:rPr>
              <a:t>Exhales 12-19 litre water per day</a:t>
            </a:r>
          </a:p>
          <a:p>
            <a:pPr marL="777745" marR="66545" indent="-4318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Pct val="125000"/>
              <a:buFont typeface="Arial" panose="020B0604020202020204" pitchFamily="34" charset="0"/>
              <a:buChar char="•"/>
              <a:defRPr sz="3800">
                <a:uFill>
                  <a:solidFill>
                    <a:srgbClr val="55523A"/>
                  </a:solidFill>
                </a:uFill>
              </a:defRPr>
            </a:pPr>
            <a:r>
              <a:rPr lang="en-GB" sz="1800">
                <a:uFill>
                  <a:solidFill>
                    <a:srgbClr val="55523A"/>
                  </a:solidFill>
                </a:uFill>
              </a:rPr>
              <a:t>Produces 600-700 watts of heat /day</a:t>
            </a:r>
          </a:p>
          <a:p>
            <a:pPr marL="1255667" marR="66545" lvl="1" indent="-36362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Pct val="125000"/>
              <a:buFont typeface="Arial" panose="020B0604020202020204" pitchFamily="34" charset="0"/>
              <a:buChar char="•"/>
              <a:defRPr>
                <a:uFill>
                  <a:solidFill>
                    <a:srgbClr val="55523A"/>
                  </a:solidFill>
                </a:uFill>
              </a:defRPr>
            </a:pPr>
            <a:r>
              <a:rPr lang="en-GB" sz="1800">
                <a:uFill>
                  <a:solidFill>
                    <a:srgbClr val="55523A"/>
                  </a:solidFill>
                </a:uFill>
              </a:rPr>
              <a:t>And 330 g/CO</a:t>
            </a:r>
            <a:r>
              <a:rPr lang="en-GB" sz="1800" baseline="30000">
                <a:uFill>
                  <a:solidFill>
                    <a:srgbClr val="55523A"/>
                  </a:solidFill>
                </a:uFill>
              </a:rPr>
              <a:t>2</a:t>
            </a:r>
            <a:r>
              <a:rPr lang="en-GB" sz="1800">
                <a:uFill>
                  <a:solidFill>
                    <a:srgbClr val="55523A"/>
                  </a:solidFill>
                </a:uFill>
              </a:rPr>
              <a:t> / hour</a:t>
            </a:r>
          </a:p>
          <a:p>
            <a:pPr marL="1255667" marR="66545" lvl="1" indent="-36362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Pct val="125000"/>
              <a:buFont typeface="Arial" panose="020B0604020202020204" pitchFamily="34" charset="0"/>
              <a:buChar char="•"/>
              <a:defRPr>
                <a:uFill>
                  <a:solidFill>
                    <a:srgbClr val="55523A"/>
                  </a:solidFill>
                </a:uFill>
              </a:defRPr>
            </a:pPr>
            <a:r>
              <a:rPr lang="en-GB" sz="1800">
                <a:uFill>
                  <a:solidFill>
                    <a:srgbClr val="55523A"/>
                  </a:solidFill>
                </a:uFill>
              </a:rPr>
              <a:t>And 10 g/CH</a:t>
            </a:r>
            <a:r>
              <a:rPr lang="en-GB" sz="1800" baseline="30000">
                <a:uFill>
                  <a:solidFill>
                    <a:srgbClr val="55523A"/>
                  </a:solidFill>
                </a:uFill>
              </a:rPr>
              <a:t>4</a:t>
            </a:r>
            <a:r>
              <a:rPr lang="en-GB" sz="1800">
                <a:uFill>
                  <a:solidFill>
                    <a:srgbClr val="55523A"/>
                  </a:solidFill>
                </a:uFill>
              </a:rPr>
              <a:t> / hour</a:t>
            </a:r>
          </a:p>
          <a:p>
            <a:pPr marL="777745" marR="66545" indent="-4318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Pct val="125000"/>
              <a:buFont typeface="Arial" panose="020B0604020202020204" pitchFamily="34" charset="0"/>
              <a:buChar char="•"/>
              <a:defRPr sz="3800">
                <a:uFill>
                  <a:solidFill>
                    <a:srgbClr val="55523A"/>
                  </a:solidFill>
                </a:uFill>
              </a:defRPr>
            </a:pPr>
            <a:r>
              <a:rPr lang="en-GB" sz="1800" err="1">
                <a:uFill>
                  <a:solidFill>
                    <a:srgbClr val="55523A"/>
                  </a:solidFill>
                </a:uFill>
              </a:rPr>
              <a:t>Thermocomfort</a:t>
            </a:r>
            <a:r>
              <a:rPr lang="en-GB" sz="1800">
                <a:uFill>
                  <a:solidFill>
                    <a:srgbClr val="55523A"/>
                  </a:solidFill>
                </a:uFill>
              </a:rPr>
              <a:t> zone 5-15 °C</a:t>
            </a:r>
          </a:p>
          <a:p>
            <a:pPr marL="777745" marR="66545" indent="-4318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Pct val="125000"/>
              <a:buFont typeface="Arial" panose="020B0604020202020204" pitchFamily="34" charset="0"/>
              <a:buChar char="•"/>
              <a:defRPr sz="3800">
                <a:uFill>
                  <a:solidFill>
                    <a:srgbClr val="55523A"/>
                  </a:solidFill>
                </a:uFill>
              </a:defRPr>
            </a:pPr>
            <a:r>
              <a:rPr lang="en-GB" sz="1800">
                <a:uFill>
                  <a:solidFill>
                    <a:srgbClr val="55523A"/>
                  </a:solidFill>
                </a:uFill>
              </a:rPr>
              <a:t>Has no problems with cold (&lt;-&gt; people): thermoneutral zone -30°C</a:t>
            </a:r>
          </a:p>
        </p:txBody>
      </p:sp>
      <p:pic>
        <p:nvPicPr>
          <p:cNvPr id="6" name="cow heat.jpg" descr="cow heat.jpg">
            <a:extLst>
              <a:ext uri="{FF2B5EF4-FFF2-40B4-BE49-F238E27FC236}">
                <a16:creationId xmlns:a16="http://schemas.microsoft.com/office/drawing/2014/main" id="{E813FBFC-C03C-27EF-12A1-29D1C7AE4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551" y="1659002"/>
            <a:ext cx="4626191" cy="252614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Ovaal">
            <a:extLst>
              <a:ext uri="{FF2B5EF4-FFF2-40B4-BE49-F238E27FC236}">
                <a16:creationId xmlns:a16="http://schemas.microsoft.com/office/drawing/2014/main" id="{407D7319-AFA8-DB3F-AE72-865503AA8C8A}"/>
              </a:ext>
            </a:extLst>
          </p:cNvPr>
          <p:cNvSpPr/>
          <p:nvPr/>
        </p:nvSpPr>
        <p:spPr>
          <a:xfrm>
            <a:off x="594289" y="3611418"/>
            <a:ext cx="4060838" cy="831273"/>
          </a:xfrm>
          <a:prstGeom prst="ellipse">
            <a:avLst/>
          </a:prstGeom>
          <a:ln w="635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947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9EA2F-B105-47EC-8C6A-D8EBBDC62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19" y="186016"/>
            <a:ext cx="3385008" cy="738390"/>
          </a:xfrm>
        </p:spPr>
        <p:txBody>
          <a:bodyPr/>
          <a:lstStyle/>
          <a:p>
            <a:r>
              <a:rPr lang="en-GB" dirty="0"/>
              <a:t>VentTube Cool</a:t>
            </a:r>
          </a:p>
        </p:txBody>
      </p:sp>
      <p:pic>
        <p:nvPicPr>
          <p:cNvPr id="2050" name="Picture 2" descr="How heat-stressed are Canada's dairy cows? - Progressive Dairy: Canada">
            <a:extLst>
              <a:ext uri="{FF2B5EF4-FFF2-40B4-BE49-F238E27FC236}">
                <a16:creationId xmlns:a16="http://schemas.microsoft.com/office/drawing/2014/main" id="{F5DB3620-258F-4C82-A499-7D773CF67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836" y="4904"/>
            <a:ext cx="4070684" cy="669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885B20-90F9-D009-D64C-A98581C61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78" y="1263886"/>
            <a:ext cx="5741425" cy="39943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EECDC9-02CD-9C6F-7EB6-DBF25CC42598}"/>
              </a:ext>
            </a:extLst>
          </p:cNvPr>
          <p:cNvSpPr txBox="1"/>
          <p:nvPr/>
        </p:nvSpPr>
        <p:spPr>
          <a:xfrm>
            <a:off x="3843727" y="216520"/>
            <a:ext cx="29964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>
                <a:solidFill>
                  <a:srgbClr val="007749"/>
                </a:solidFill>
              </a:rPr>
              <a:t>THI </a:t>
            </a:r>
            <a:r>
              <a:rPr lang="en-GB" sz="1600">
                <a:solidFill>
                  <a:srgbClr val="007749"/>
                </a:solidFill>
              </a:rPr>
              <a:t>Thermal Humidity Index</a:t>
            </a:r>
          </a:p>
        </p:txBody>
      </p:sp>
    </p:spTree>
    <p:extLst>
      <p:ext uri="{BB962C8B-B14F-4D97-AF65-F5344CB8AC3E}">
        <p14:creationId xmlns:p14="http://schemas.microsoft.com/office/powerpoint/2010/main" val="16089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83D0C-326A-BAE5-1394-5A022660C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189920" cy="3414153"/>
          </a:xfrm>
        </p:spPr>
        <p:txBody>
          <a:bodyPr>
            <a:normAutofit/>
          </a:bodyPr>
          <a:lstStyle/>
          <a:p>
            <a:r>
              <a:rPr lang="en-GB" sz="2000">
                <a:solidFill>
                  <a:srgbClr val="007749"/>
                </a:solidFill>
              </a:rPr>
              <a:t>Housed inside all year round</a:t>
            </a:r>
          </a:p>
          <a:p>
            <a:r>
              <a:rPr lang="en-GB" sz="2000">
                <a:solidFill>
                  <a:srgbClr val="7030A0"/>
                </a:solidFill>
              </a:rPr>
              <a:t>Re-use of general-purpose buildings</a:t>
            </a:r>
          </a:p>
          <a:p>
            <a:r>
              <a:rPr lang="en-GB" sz="2000">
                <a:solidFill>
                  <a:srgbClr val="007749"/>
                </a:solidFill>
              </a:rPr>
              <a:t>Additional buildings placed in close proximity</a:t>
            </a:r>
          </a:p>
          <a:p>
            <a:r>
              <a:rPr lang="en-GB" sz="2000">
                <a:solidFill>
                  <a:srgbClr val="7030A0"/>
                </a:solidFill>
              </a:rPr>
              <a:t>Buildings not orientated for prevailing winds to flow through the side</a:t>
            </a:r>
          </a:p>
          <a:p>
            <a:r>
              <a:rPr lang="en-GB" sz="2000">
                <a:solidFill>
                  <a:srgbClr val="007749"/>
                </a:solidFill>
              </a:rPr>
              <a:t>Buildings covered with cladding, boarding </a:t>
            </a:r>
          </a:p>
          <a:p>
            <a:r>
              <a:rPr lang="en-GB" sz="2000">
                <a:solidFill>
                  <a:srgbClr val="7030A0"/>
                </a:solidFill>
              </a:rPr>
              <a:t>Wide buildings hampering cross ventilation</a:t>
            </a:r>
          </a:p>
          <a:p>
            <a:r>
              <a:rPr lang="en-GB" sz="2000">
                <a:solidFill>
                  <a:srgbClr val="007749"/>
                </a:solidFill>
              </a:rPr>
              <a:t>Restricted airflow from surrounding area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778FC00-9592-8FB8-CDAF-88E21CB0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7282071" cy="1325563"/>
          </a:xfrm>
          <a:ln>
            <a:solidFill>
              <a:schemeClr val="bg1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/>
              <a:t>Older Stock Ventilation</a:t>
            </a:r>
            <a:br>
              <a:rPr lang="en-US"/>
            </a:br>
            <a:r>
              <a:rPr lang="en-US" sz="2000">
                <a:solidFill>
                  <a:schemeClr val="tx1"/>
                </a:solidFill>
              </a:rPr>
              <a:t>Common Issues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67A63D0-9667-A54E-3AD9-A73B8801BA70}"/>
              </a:ext>
            </a:extLst>
          </p:cNvPr>
          <p:cNvGrpSpPr/>
          <p:nvPr/>
        </p:nvGrpSpPr>
        <p:grpSpPr>
          <a:xfrm>
            <a:off x="7067156" y="3258926"/>
            <a:ext cx="4665656" cy="1980852"/>
            <a:chOff x="331912" y="1533910"/>
            <a:chExt cx="4665656" cy="1980852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9B8B6DF6-9896-A699-74A8-4205A70C1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989286" y="1948272"/>
              <a:ext cx="1980852" cy="1152128"/>
            </a:xfrm>
            <a:prstGeom prst="rect">
              <a:avLst/>
            </a:prstGeom>
          </p:spPr>
        </p:pic>
        <p:sp>
          <p:nvSpPr>
            <p:cNvPr id="51" name="Right Arrow 7">
              <a:extLst>
                <a:ext uri="{FF2B5EF4-FFF2-40B4-BE49-F238E27FC236}">
                  <a16:creationId xmlns:a16="http://schemas.microsoft.com/office/drawing/2014/main" id="{B2FE4D9A-1454-ACF5-4196-9CFE85A1D616}"/>
                </a:ext>
              </a:extLst>
            </p:cNvPr>
            <p:cNvSpPr/>
            <p:nvPr/>
          </p:nvSpPr>
          <p:spPr>
            <a:xfrm>
              <a:off x="331912" y="2364599"/>
              <a:ext cx="720080" cy="319471"/>
            </a:xfrm>
            <a:prstGeom prst="rightArrow">
              <a:avLst/>
            </a:prstGeom>
            <a:solidFill>
              <a:srgbClr val="72A376"/>
            </a:solidFill>
            <a:ln w="38100" cap="flat" cmpd="sng" algn="ctr">
              <a:solidFill>
                <a:srgbClr val="72A376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9A66D6F0-B6E5-C828-B90C-CD665EE666A6}"/>
                </a:ext>
              </a:extLst>
            </p:cNvPr>
            <p:cNvCxnSpPr/>
            <p:nvPr/>
          </p:nvCxnSpPr>
          <p:spPr>
            <a:xfrm>
              <a:off x="1462336" y="2524334"/>
              <a:ext cx="351656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034C09EE-2278-A01E-9298-41260554EE69}"/>
                </a:ext>
              </a:extLst>
            </p:cNvPr>
            <p:cNvCxnSpPr/>
            <p:nvPr/>
          </p:nvCxnSpPr>
          <p:spPr>
            <a:xfrm>
              <a:off x="1462336" y="1764729"/>
              <a:ext cx="351656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B757E362-493A-3438-4F69-DBC2E74D7AD8}"/>
                </a:ext>
              </a:extLst>
            </p:cNvPr>
            <p:cNvCxnSpPr/>
            <p:nvPr/>
          </p:nvCxnSpPr>
          <p:spPr>
            <a:xfrm>
              <a:off x="2269247" y="1764729"/>
              <a:ext cx="351656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7155442B-DABC-388A-1B02-98DB16ED548B}"/>
                </a:ext>
              </a:extLst>
            </p:cNvPr>
            <p:cNvCxnSpPr/>
            <p:nvPr/>
          </p:nvCxnSpPr>
          <p:spPr>
            <a:xfrm>
              <a:off x="1462336" y="3301792"/>
              <a:ext cx="351656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EE950C31-42F8-A4A0-040B-0B2A030BD9EC}"/>
                </a:ext>
              </a:extLst>
            </p:cNvPr>
            <p:cNvCxnSpPr/>
            <p:nvPr/>
          </p:nvCxnSpPr>
          <p:spPr>
            <a:xfrm>
              <a:off x="2269247" y="2524334"/>
              <a:ext cx="351656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F01B89F7-4AB3-B1C7-BE83-566FC033BBC5}"/>
                </a:ext>
              </a:extLst>
            </p:cNvPr>
            <p:cNvCxnSpPr/>
            <p:nvPr/>
          </p:nvCxnSpPr>
          <p:spPr>
            <a:xfrm>
              <a:off x="2269247" y="3297438"/>
              <a:ext cx="351656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785EA3E6-754E-6E7A-176B-6288B8D6C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2206541" y="1948272"/>
              <a:ext cx="1980852" cy="1152128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080363B3-6F27-9BBF-D38A-63D8BD814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3431078" y="1948272"/>
              <a:ext cx="1980852" cy="1152128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86B20CC-2C7F-B4AA-4E26-7AAB52B02DE1}"/>
              </a:ext>
            </a:extLst>
          </p:cNvPr>
          <p:cNvGrpSpPr/>
          <p:nvPr/>
        </p:nvGrpSpPr>
        <p:grpSpPr>
          <a:xfrm>
            <a:off x="7702610" y="689274"/>
            <a:ext cx="3805938" cy="1820153"/>
            <a:chOff x="331912" y="4491755"/>
            <a:chExt cx="2764556" cy="1328100"/>
          </a:xfrm>
        </p:grpSpPr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CA35ADD6-FDDD-1605-C633-16EC5E9D8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15616" y="4581128"/>
              <a:ext cx="1980852" cy="1152128"/>
            </a:xfrm>
            <a:prstGeom prst="rect">
              <a:avLst/>
            </a:prstGeom>
          </p:spPr>
        </p:pic>
        <p:sp>
          <p:nvSpPr>
            <p:cNvPr id="62" name="Right Arrow 10">
              <a:extLst>
                <a:ext uri="{FF2B5EF4-FFF2-40B4-BE49-F238E27FC236}">
                  <a16:creationId xmlns:a16="http://schemas.microsoft.com/office/drawing/2014/main" id="{808F3680-718A-7C7B-1951-E657CE56D4D3}"/>
                </a:ext>
              </a:extLst>
            </p:cNvPr>
            <p:cNvSpPr/>
            <p:nvPr/>
          </p:nvSpPr>
          <p:spPr>
            <a:xfrm>
              <a:off x="331912" y="4997456"/>
              <a:ext cx="720080" cy="319471"/>
            </a:xfrm>
            <a:prstGeom prst="rightArrow">
              <a:avLst/>
            </a:prstGeom>
            <a:solidFill>
              <a:srgbClr val="72A376"/>
            </a:solidFill>
            <a:ln w="38100" cap="flat" cmpd="sng" algn="ctr">
              <a:solidFill>
                <a:srgbClr val="72A376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36E4B5E7-525B-172C-2B0F-B6471050E179}"/>
                </a:ext>
              </a:extLst>
            </p:cNvPr>
            <p:cNvCxnSpPr/>
            <p:nvPr/>
          </p:nvCxnSpPr>
          <p:spPr>
            <a:xfrm flipV="1">
              <a:off x="2728392" y="5517232"/>
              <a:ext cx="115416" cy="302623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FB44C4D0-ABF1-1F5F-6DE2-350973C804F9}"/>
                </a:ext>
              </a:extLst>
            </p:cNvPr>
            <p:cNvCxnSpPr/>
            <p:nvPr/>
          </p:nvCxnSpPr>
          <p:spPr>
            <a:xfrm flipH="1">
              <a:off x="2843808" y="4491755"/>
              <a:ext cx="31162" cy="305397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E38A1D1C-732C-8FE7-8D3B-C23C1EDD60B0}"/>
                </a:ext>
              </a:extLst>
            </p:cNvPr>
            <p:cNvCxnSpPr/>
            <p:nvPr/>
          </p:nvCxnSpPr>
          <p:spPr>
            <a:xfrm flipH="1" flipV="1">
              <a:off x="1462337" y="5310761"/>
              <a:ext cx="175827" cy="134463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D81F8889-C630-6730-FAE8-F88F46DAE2B6}"/>
                </a:ext>
              </a:extLst>
            </p:cNvPr>
            <p:cNvCxnSpPr/>
            <p:nvPr/>
          </p:nvCxnSpPr>
          <p:spPr>
            <a:xfrm flipH="1">
              <a:off x="1462336" y="4869160"/>
              <a:ext cx="153997" cy="216024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CF211960-11E4-3BEE-FF79-BCA10952F415}"/>
                </a:ext>
              </a:extLst>
            </p:cNvPr>
            <p:cNvCxnSpPr/>
            <p:nvPr/>
          </p:nvCxnSpPr>
          <p:spPr>
            <a:xfrm flipV="1">
              <a:off x="1227820" y="4516016"/>
              <a:ext cx="175828" cy="353144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89D4D253-ED79-78EB-E6F9-3EEA6B4DB465}"/>
                </a:ext>
              </a:extLst>
            </p:cNvPr>
            <p:cNvCxnSpPr/>
            <p:nvPr/>
          </p:nvCxnSpPr>
          <p:spPr>
            <a:xfrm flipV="1">
              <a:off x="2379949" y="5517232"/>
              <a:ext cx="65126" cy="273087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BD5585AD-E0F9-8433-84C5-D7EDA95D45D8}"/>
                </a:ext>
              </a:extLst>
            </p:cNvPr>
            <p:cNvCxnSpPr/>
            <p:nvPr/>
          </p:nvCxnSpPr>
          <p:spPr>
            <a:xfrm>
              <a:off x="2379949" y="4507929"/>
              <a:ext cx="65126" cy="289223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6A1FB756-2B9B-3A9E-9518-9865673A7134}"/>
                </a:ext>
              </a:extLst>
            </p:cNvPr>
            <p:cNvCxnSpPr/>
            <p:nvPr/>
          </p:nvCxnSpPr>
          <p:spPr>
            <a:xfrm>
              <a:off x="1829937" y="4516016"/>
              <a:ext cx="276105" cy="281136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719C5FED-083A-D889-46AD-DDB1037137F0}"/>
                </a:ext>
              </a:extLst>
            </p:cNvPr>
            <p:cNvCxnSpPr/>
            <p:nvPr/>
          </p:nvCxnSpPr>
          <p:spPr>
            <a:xfrm flipV="1">
              <a:off x="1835696" y="5517232"/>
              <a:ext cx="270346" cy="288032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11DD05CD-C6A3-0C8B-F884-E767D1838977}"/>
                </a:ext>
              </a:extLst>
            </p:cNvPr>
            <p:cNvCxnSpPr/>
            <p:nvPr/>
          </p:nvCxnSpPr>
          <p:spPr>
            <a:xfrm>
              <a:off x="1227820" y="5445224"/>
              <a:ext cx="234516" cy="360040"/>
            </a:xfrm>
            <a:prstGeom prst="straightConnector1">
              <a:avLst/>
            </a:prstGeom>
            <a:noFill/>
            <a:ln w="9525" cap="flat" cmpd="sng" algn="ctr">
              <a:solidFill>
                <a:srgbClr val="72A376">
                  <a:shade val="80000"/>
                </a:srgbClr>
              </a:solidFill>
              <a:prstDash val="soli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281673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0723DA-CD31-1D23-1EB3-1F115C6EC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7282071" cy="1325563"/>
          </a:xfrm>
          <a:ln>
            <a:solidFill>
              <a:schemeClr val="bg1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/>
              <a:t>Older Stock Ventilation</a:t>
            </a:r>
            <a:br>
              <a:rPr lang="en-US"/>
            </a:br>
            <a:r>
              <a:rPr lang="en-US" sz="2000">
                <a:solidFill>
                  <a:schemeClr val="tx1"/>
                </a:solidFill>
              </a:rPr>
              <a:t>Signs of Poor Ventilation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342FA36-DFFF-B498-E850-21493B299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253715" cy="341415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GB" sz="2000">
                <a:solidFill>
                  <a:srgbClr val="007749"/>
                </a:solidFill>
              </a:rPr>
              <a:t>Smell within the building, is it damp? Smell of ammonia?</a:t>
            </a:r>
          </a:p>
          <a:p>
            <a:pPr>
              <a:lnSpc>
                <a:spcPct val="150000"/>
              </a:lnSpc>
            </a:pPr>
            <a:r>
              <a:rPr lang="en-GB" sz="2000">
                <a:solidFill>
                  <a:srgbClr val="7030A0"/>
                </a:solidFill>
              </a:rPr>
              <a:t>Cobwebs and dust build-up? Shows little ventilation and still air</a:t>
            </a:r>
          </a:p>
          <a:p>
            <a:pPr>
              <a:lnSpc>
                <a:spcPct val="150000"/>
              </a:lnSpc>
            </a:pPr>
            <a:r>
              <a:rPr lang="en-GB" sz="2000">
                <a:solidFill>
                  <a:srgbClr val="007749"/>
                </a:solidFill>
              </a:rPr>
              <a:t>Rust on roof purlins, fixings? Damp environment, moisture</a:t>
            </a:r>
          </a:p>
          <a:p>
            <a:pPr>
              <a:lnSpc>
                <a:spcPct val="150000"/>
              </a:lnSpc>
            </a:pPr>
            <a:r>
              <a:rPr lang="en-GB" sz="2000">
                <a:solidFill>
                  <a:srgbClr val="7030A0"/>
                </a:solidFill>
              </a:rPr>
              <a:t>Cows bunching looking for high air speed?</a:t>
            </a:r>
          </a:p>
          <a:p>
            <a:pPr>
              <a:lnSpc>
                <a:spcPct val="150000"/>
              </a:lnSpc>
            </a:pPr>
            <a:r>
              <a:rPr lang="en-GB" sz="2000">
                <a:solidFill>
                  <a:srgbClr val="007749"/>
                </a:solidFill>
              </a:rPr>
              <a:t>Cows general behaviour/ health, signs of heat stress?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D903F49F-FE62-A811-C4CF-F92F67454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845" y="2573080"/>
            <a:ext cx="4504508" cy="291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9B69A1-0586-6832-B32B-48DB4AD4C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4117" y="271128"/>
            <a:ext cx="2912236" cy="220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9712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45C68A1-C6A4-72D6-EAE9-798E6C631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7282071" cy="132556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/>
              <a:t>Older Stock Ventilation</a:t>
            </a:r>
            <a:br>
              <a:rPr lang="en-US"/>
            </a:br>
            <a:r>
              <a:rPr lang="en-US" sz="2000">
                <a:solidFill>
                  <a:schemeClr val="tx1"/>
                </a:solidFill>
              </a:rPr>
              <a:t>Aims for Existing Buildings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14855F-9B09-22F3-F95F-41625D43D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507" y="1437536"/>
            <a:ext cx="5925400" cy="33549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B95148-BEDA-C10D-1E55-2273AD3E0A60}"/>
              </a:ext>
            </a:extLst>
          </p:cNvPr>
          <p:cNvSpPr txBox="1"/>
          <p:nvPr/>
        </p:nvSpPr>
        <p:spPr>
          <a:xfrm>
            <a:off x="6314324" y="4888151"/>
            <a:ext cx="4483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rgbClr val="007749"/>
                </a:solidFill>
              </a:rPr>
              <a:t>Mature Animals </a:t>
            </a:r>
            <a:r>
              <a:rPr lang="en-GB" b="1"/>
              <a:t>– The Stack Effect works well, offering regular air exchanges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335D877-88FF-25B7-9882-8DA0ABFA7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807687" cy="3414153"/>
          </a:xfrm>
        </p:spPr>
        <p:txBody>
          <a:bodyPr>
            <a:normAutofit/>
          </a:bodyPr>
          <a:lstStyle/>
          <a:p>
            <a:pPr marL="0" indent="0" defTabSz="914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774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Provide high airflow for cooling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GB" sz="16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Remove excess heat and humidity from environment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GB" sz="16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774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Remove moisture produced by animals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GB" sz="16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Improve air quality with the building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GB" sz="16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15425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7E77549-9148-0D47-6676-821F81AC3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698125" cy="13255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/>
              <a:t>Older Stock Ventilation</a:t>
            </a:r>
            <a:br>
              <a:rPr lang="en-US"/>
            </a:br>
            <a:r>
              <a:rPr lang="en-US" sz="2200">
                <a:solidFill>
                  <a:schemeClr val="tx1"/>
                </a:solidFill>
              </a:rPr>
              <a:t>Minimum Requirements			Reasons for requirements</a:t>
            </a:r>
            <a:endParaRPr lang="en-GB" sz="2200">
              <a:solidFill>
                <a:schemeClr val="tx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E58F90-80E6-1B62-174B-C9755AE07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430" y="1822450"/>
            <a:ext cx="5892207" cy="3414153"/>
          </a:xfrm>
        </p:spPr>
        <p:txBody>
          <a:bodyPr>
            <a:normAutofit/>
          </a:bodyPr>
          <a:lstStyle/>
          <a:p>
            <a:r>
              <a:rPr lang="en-GB" sz="2000">
                <a:solidFill>
                  <a:srgbClr val="007749"/>
                </a:solidFill>
              </a:rPr>
              <a:t>Fresh Air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Consistent clean, pathogen free air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Ventilating building volume 60-90 times per hour (summer)</a:t>
            </a:r>
          </a:p>
          <a:p>
            <a:pPr lvl="1"/>
            <a:endParaRPr lang="en-GB" sz="1600"/>
          </a:p>
          <a:p>
            <a:r>
              <a:rPr lang="en-GB" sz="2000">
                <a:solidFill>
                  <a:srgbClr val="7030A0"/>
                </a:solidFill>
              </a:rPr>
              <a:t>Air speed</a:t>
            </a:r>
          </a:p>
          <a:p>
            <a:pPr lvl="1"/>
            <a:r>
              <a:rPr lang="en-GB" sz="1600">
                <a:solidFill>
                  <a:srgbClr val="7030A0"/>
                </a:solidFill>
              </a:rPr>
              <a:t>1.5-2.0m/s at 0.5m during summer period</a:t>
            </a:r>
          </a:p>
          <a:p>
            <a:pPr lvl="1"/>
            <a:endParaRPr lang="en-GB" sz="1600"/>
          </a:p>
          <a:p>
            <a:r>
              <a:rPr lang="en-GB" sz="2000">
                <a:solidFill>
                  <a:srgbClr val="007749"/>
                </a:solidFill>
              </a:rPr>
              <a:t>Exhaust opening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0.1m2 per adult stock (0.25-0.5 x the inlet m2)</a:t>
            </a:r>
          </a:p>
          <a:p>
            <a:endParaRPr lang="en-GB" sz="2000">
              <a:solidFill>
                <a:srgbClr val="007749"/>
              </a:solidFill>
            </a:endParaRPr>
          </a:p>
          <a:p>
            <a:endParaRPr lang="en-GB" sz="200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FCB48C2-1835-1280-B431-B2AB719DF2FF}"/>
              </a:ext>
            </a:extLst>
          </p:cNvPr>
          <p:cNvSpPr txBox="1">
            <a:spLocks/>
          </p:cNvSpPr>
          <p:nvPr/>
        </p:nvSpPr>
        <p:spPr>
          <a:xfrm>
            <a:off x="6209414" y="1825625"/>
            <a:ext cx="5982586" cy="341415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>
                <a:solidFill>
                  <a:srgbClr val="007749"/>
                </a:solidFill>
              </a:rPr>
              <a:t>Fresh Air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Exchanges high moisture content for low, lowers humidity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Lower humidity, high temperature can be before heat stress</a:t>
            </a:r>
          </a:p>
          <a:p>
            <a:endParaRPr lang="en-GB" sz="2000">
              <a:solidFill>
                <a:srgbClr val="007749"/>
              </a:solidFill>
            </a:endParaRPr>
          </a:p>
          <a:p>
            <a:r>
              <a:rPr lang="en-GB" sz="2000">
                <a:solidFill>
                  <a:srgbClr val="7030A0"/>
                </a:solidFill>
              </a:rPr>
              <a:t>Air speed</a:t>
            </a:r>
          </a:p>
          <a:p>
            <a:pPr lvl="1"/>
            <a:r>
              <a:rPr lang="en-GB" sz="1600">
                <a:solidFill>
                  <a:srgbClr val="7030A0"/>
                </a:solidFill>
              </a:rPr>
              <a:t>Keep older stock cooler to reduce heat stress</a:t>
            </a:r>
          </a:p>
          <a:p>
            <a:pPr lvl="1"/>
            <a:endParaRPr lang="en-GB" sz="1600">
              <a:solidFill>
                <a:srgbClr val="7030A0"/>
              </a:solidFill>
            </a:endParaRPr>
          </a:p>
          <a:p>
            <a:pPr lvl="1"/>
            <a:endParaRPr lang="en-GB" sz="1600"/>
          </a:p>
          <a:p>
            <a:r>
              <a:rPr lang="en-GB" sz="2000">
                <a:solidFill>
                  <a:srgbClr val="007749"/>
                </a:solidFill>
              </a:rPr>
              <a:t>Exhaust opening</a:t>
            </a:r>
          </a:p>
          <a:p>
            <a:pPr lvl="1"/>
            <a:r>
              <a:rPr lang="en-GB" sz="1600">
                <a:solidFill>
                  <a:srgbClr val="007749"/>
                </a:solidFill>
              </a:rPr>
              <a:t>Allows dirty air to escape and continue airflow throughout the building </a:t>
            </a:r>
          </a:p>
          <a:p>
            <a:endParaRPr lang="en-GB" sz="2000"/>
          </a:p>
          <a:p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1652908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5AEC9-508A-B659-24B6-E79FC8D0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84" y="0"/>
            <a:ext cx="7282070" cy="903767"/>
          </a:xfrm>
        </p:spPr>
        <p:txBody>
          <a:bodyPr/>
          <a:lstStyle/>
          <a:p>
            <a:r>
              <a:rPr lang="en-US"/>
              <a:t>Mechanical Ventilation Options</a:t>
            </a:r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6A66EE8-E9CA-5795-51E2-6FFDB32B4EA4}"/>
              </a:ext>
            </a:extLst>
          </p:cNvPr>
          <p:cNvGrpSpPr>
            <a:grpSpLocks noChangeAspect="1"/>
          </p:cNvGrpSpPr>
          <p:nvPr/>
        </p:nvGrpSpPr>
        <p:grpSpPr>
          <a:xfrm>
            <a:off x="6707565" y="825297"/>
            <a:ext cx="5212168" cy="2350258"/>
            <a:chOff x="726663" y="1722122"/>
            <a:chExt cx="6497789" cy="2929967"/>
          </a:xfrm>
          <a:solidFill>
            <a:schemeClr val="lt1"/>
          </a:solidFill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AFA6C50-9F46-083E-DF20-FEFE5FD43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9805" y1="47368" x2="9805" y2="47368"/>
                          <a14:foregroundMark x1="7922" y1="46550" x2="7922" y2="46550"/>
                          <a14:foregroundMark x1="7857" y1="48655" x2="7857" y2="486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7085" y="1722122"/>
              <a:ext cx="5277367" cy="2929967"/>
            </a:xfrm>
            <a:prstGeom prst="rect">
              <a:avLst/>
            </a:prstGeom>
            <a:grpFill/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E0834AB-38A5-B66B-F3BA-78CE1AC42878}"/>
                </a:ext>
              </a:extLst>
            </p:cNvPr>
            <p:cNvGrpSpPr/>
            <p:nvPr/>
          </p:nvGrpSpPr>
          <p:grpSpPr>
            <a:xfrm>
              <a:off x="726663" y="2936764"/>
              <a:ext cx="1872363" cy="729729"/>
              <a:chOff x="179513" y="2674535"/>
              <a:chExt cx="1872362" cy="729729"/>
            </a:xfrm>
            <a:grpFill/>
          </p:grpSpPr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3F9EA1BB-989C-F142-47A4-EFA1B820B953}"/>
                  </a:ext>
                </a:extLst>
              </p:cNvPr>
              <p:cNvCxnSpPr/>
              <p:nvPr/>
            </p:nvCxnSpPr>
            <p:spPr>
              <a:xfrm flipV="1">
                <a:off x="1204402" y="2674535"/>
                <a:ext cx="587351" cy="146648"/>
              </a:xfrm>
              <a:prstGeom prst="straightConnector1">
                <a:avLst/>
              </a:prstGeom>
              <a:grpFill/>
              <a:ln w="28575">
                <a:solidFill>
                  <a:srgbClr val="007749"/>
                </a:solidFill>
                <a:tailEnd type="triangle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89D48B51-187B-36A4-7CE2-C546A42E337E}"/>
                  </a:ext>
                </a:extLst>
              </p:cNvPr>
              <p:cNvCxnSpPr/>
              <p:nvPr/>
            </p:nvCxnSpPr>
            <p:spPr>
              <a:xfrm flipV="1">
                <a:off x="1464524" y="2847052"/>
                <a:ext cx="587351" cy="146648"/>
              </a:xfrm>
              <a:prstGeom prst="straightConnector1">
                <a:avLst/>
              </a:prstGeom>
              <a:grpFill/>
              <a:ln w="28575">
                <a:solidFill>
                  <a:srgbClr val="007749"/>
                </a:solidFill>
                <a:tailEnd type="triangle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6DCF46FA-CC9B-FB57-AD4B-C7824493BFFF}"/>
                  </a:ext>
                </a:extLst>
              </p:cNvPr>
              <p:cNvCxnSpPr/>
              <p:nvPr/>
            </p:nvCxnSpPr>
            <p:spPr>
              <a:xfrm flipV="1">
                <a:off x="728317" y="2941719"/>
                <a:ext cx="587351" cy="146648"/>
              </a:xfrm>
              <a:prstGeom prst="straightConnector1">
                <a:avLst/>
              </a:prstGeom>
              <a:grpFill/>
              <a:ln w="28575">
                <a:solidFill>
                  <a:srgbClr val="007749"/>
                </a:solidFill>
                <a:tailEnd type="triangle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05D9DDAF-652C-71C7-665B-BB697D51A557}"/>
                  </a:ext>
                </a:extLst>
              </p:cNvPr>
              <p:cNvCxnSpPr/>
              <p:nvPr/>
            </p:nvCxnSpPr>
            <p:spPr>
              <a:xfrm flipV="1">
                <a:off x="1019974" y="3124778"/>
                <a:ext cx="587351" cy="146648"/>
              </a:xfrm>
              <a:prstGeom prst="straightConnector1">
                <a:avLst/>
              </a:prstGeom>
              <a:grpFill/>
              <a:ln w="28575">
                <a:solidFill>
                  <a:srgbClr val="007749"/>
                </a:solidFill>
                <a:tailEnd type="triangle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9C8B198D-11EE-208A-EB83-DA089F297FAB}"/>
                  </a:ext>
                </a:extLst>
              </p:cNvPr>
              <p:cNvCxnSpPr/>
              <p:nvPr/>
            </p:nvCxnSpPr>
            <p:spPr>
              <a:xfrm flipV="1">
                <a:off x="285786" y="3257616"/>
                <a:ext cx="587351" cy="146648"/>
              </a:xfrm>
              <a:prstGeom prst="straightConnector1">
                <a:avLst/>
              </a:prstGeom>
              <a:grpFill/>
              <a:ln w="28575">
                <a:solidFill>
                  <a:srgbClr val="007749"/>
                </a:solidFill>
                <a:tailEnd type="triangle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E7FCFDB2-2D81-940A-11FF-B1C4099F9980}"/>
                  </a:ext>
                </a:extLst>
              </p:cNvPr>
              <p:cNvCxnSpPr/>
              <p:nvPr/>
            </p:nvCxnSpPr>
            <p:spPr>
              <a:xfrm flipV="1">
                <a:off x="179513" y="2941719"/>
                <a:ext cx="587351" cy="146648"/>
              </a:xfrm>
              <a:prstGeom prst="straightConnector1">
                <a:avLst/>
              </a:prstGeom>
              <a:grpFill/>
              <a:ln w="28575">
                <a:solidFill>
                  <a:srgbClr val="007749"/>
                </a:solidFill>
                <a:tailEnd type="triangle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2C8F1F95-C69A-FB0C-A076-E8B899DAB0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18865" y="1985684"/>
              <a:ext cx="3684847" cy="1009643"/>
            </a:xfrm>
            <a:prstGeom prst="straightConnector1">
              <a:avLst/>
            </a:prstGeom>
            <a:grpFill/>
            <a:ln w="76200">
              <a:solidFill>
                <a:srgbClr val="007749"/>
              </a:solidFill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5360CA7-CD85-136B-5F62-4665FC011B0D}"/>
                </a:ext>
              </a:extLst>
            </p:cNvPr>
            <p:cNvGrpSpPr/>
            <p:nvPr/>
          </p:nvGrpSpPr>
          <p:grpSpPr>
            <a:xfrm>
              <a:off x="2194772" y="2301831"/>
              <a:ext cx="4619308" cy="1770549"/>
              <a:chOff x="2194772" y="2301831"/>
              <a:chExt cx="4619308" cy="1770549"/>
            </a:xfrm>
            <a:grpFill/>
          </p:grpSpPr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60663F30-76F2-0B63-3CBF-BB36F9C20199}"/>
                  </a:ext>
                </a:extLst>
              </p:cNvPr>
              <p:cNvCxnSpPr/>
              <p:nvPr/>
            </p:nvCxnSpPr>
            <p:spPr>
              <a:xfrm>
                <a:off x="3054285" y="3187105"/>
                <a:ext cx="509048" cy="885275"/>
              </a:xfrm>
              <a:prstGeom prst="straightConnector1">
                <a:avLst/>
              </a:prstGeom>
              <a:grpFill/>
              <a:ln w="19050">
                <a:solidFill>
                  <a:srgbClr val="00774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D656D30A-ADC1-A881-DC05-9B8CF4A97E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29289" y="3214541"/>
                <a:ext cx="21303" cy="705057"/>
              </a:xfrm>
              <a:prstGeom prst="straightConnector1">
                <a:avLst/>
              </a:prstGeom>
              <a:grpFill/>
              <a:ln w="19050">
                <a:solidFill>
                  <a:srgbClr val="00774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FE91BA4C-6BFD-ACFF-AE47-7F9FEE0B68D8}"/>
                  </a:ext>
                </a:extLst>
              </p:cNvPr>
              <p:cNvCxnSpPr/>
              <p:nvPr/>
            </p:nvCxnSpPr>
            <p:spPr>
              <a:xfrm>
                <a:off x="4135113" y="2883925"/>
                <a:ext cx="509048" cy="885275"/>
              </a:xfrm>
              <a:prstGeom prst="straightConnector1">
                <a:avLst/>
              </a:prstGeom>
              <a:grpFill/>
              <a:ln w="19050">
                <a:solidFill>
                  <a:srgbClr val="00774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ACA57077-DB9F-CE27-94BF-391826237DF4}"/>
                  </a:ext>
                </a:extLst>
              </p:cNvPr>
              <p:cNvCxnSpPr/>
              <p:nvPr/>
            </p:nvCxnSpPr>
            <p:spPr>
              <a:xfrm>
                <a:off x="5268379" y="2593968"/>
                <a:ext cx="509048" cy="885275"/>
              </a:xfrm>
              <a:prstGeom prst="straightConnector1">
                <a:avLst/>
              </a:prstGeom>
              <a:grpFill/>
              <a:ln w="19050">
                <a:solidFill>
                  <a:srgbClr val="00774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86EA33B5-24D5-C680-611F-9F42ECB5D6F0}"/>
                  </a:ext>
                </a:extLst>
              </p:cNvPr>
              <p:cNvCxnSpPr/>
              <p:nvPr/>
            </p:nvCxnSpPr>
            <p:spPr>
              <a:xfrm>
                <a:off x="6305032" y="2301831"/>
                <a:ext cx="509048" cy="885275"/>
              </a:xfrm>
              <a:prstGeom prst="straightConnector1">
                <a:avLst/>
              </a:prstGeom>
              <a:grpFill/>
              <a:ln w="19050">
                <a:solidFill>
                  <a:srgbClr val="00774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749F9804-EB95-9D0A-D209-1A7955EAFD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25819" y="2888112"/>
                <a:ext cx="21303" cy="705057"/>
              </a:xfrm>
              <a:prstGeom prst="straightConnector1">
                <a:avLst/>
              </a:prstGeom>
              <a:grpFill/>
              <a:ln w="19050">
                <a:solidFill>
                  <a:srgbClr val="00774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3FC82484-86BD-1262-DDAA-FB828A73D6D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96029" y="2612080"/>
                <a:ext cx="21303" cy="705057"/>
              </a:xfrm>
              <a:prstGeom prst="straightConnector1">
                <a:avLst/>
              </a:prstGeom>
              <a:grpFill/>
              <a:ln w="19050">
                <a:solidFill>
                  <a:srgbClr val="00774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BD6A15AD-16E7-567E-D116-43146EC16D1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96615" y="2331549"/>
                <a:ext cx="21303" cy="705057"/>
              </a:xfrm>
              <a:prstGeom prst="straightConnector1">
                <a:avLst/>
              </a:prstGeom>
              <a:grpFill/>
              <a:ln w="19050">
                <a:solidFill>
                  <a:srgbClr val="00774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DE5AB1A1-2D0F-0DA9-09B1-4AD0E3F7544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94772" y="3325069"/>
                <a:ext cx="370792" cy="541839"/>
              </a:xfrm>
              <a:prstGeom prst="straightConnector1">
                <a:avLst/>
              </a:prstGeom>
              <a:grpFill/>
              <a:ln w="19050">
                <a:solidFill>
                  <a:srgbClr val="00774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2486B4BF-FF11-3F8C-49DA-932E1AA2886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74620" y="2975793"/>
                <a:ext cx="287917" cy="478159"/>
              </a:xfrm>
              <a:prstGeom prst="straightConnector1">
                <a:avLst/>
              </a:prstGeom>
              <a:grpFill/>
              <a:ln w="19050">
                <a:solidFill>
                  <a:srgbClr val="00774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3E4651AC-3924-5AC4-8936-9E21A4554A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466309" y="2704874"/>
                <a:ext cx="221675" cy="404407"/>
              </a:xfrm>
              <a:prstGeom prst="straightConnector1">
                <a:avLst/>
              </a:prstGeom>
              <a:grpFill/>
              <a:ln w="19050">
                <a:solidFill>
                  <a:srgbClr val="00774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161B3FE1-7BFA-21B5-49CB-C8DB139999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69198" y="2394924"/>
                <a:ext cx="271645" cy="448517"/>
              </a:xfrm>
              <a:prstGeom prst="straightConnector1">
                <a:avLst/>
              </a:prstGeom>
              <a:grpFill/>
              <a:ln w="19050">
                <a:solidFill>
                  <a:srgbClr val="00774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B1FF963-773A-C57B-DBC2-24D37756BD88}"/>
              </a:ext>
            </a:extLst>
          </p:cNvPr>
          <p:cNvSpPr txBox="1"/>
          <p:nvPr/>
        </p:nvSpPr>
        <p:spPr>
          <a:xfrm>
            <a:off x="299704" y="1358312"/>
            <a:ext cx="28862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High-Volume Low-Speed</a:t>
            </a:r>
          </a:p>
          <a:p>
            <a:pPr algn="ctr"/>
            <a:r>
              <a:rPr lang="en-US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HVLS</a:t>
            </a:r>
            <a:endParaRPr lang="en-GB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igh Volume Low Speed Fan ">
            <a:extLst>
              <a:ext uri="{FF2B5EF4-FFF2-40B4-BE49-F238E27FC236}">
                <a16:creationId xmlns:a16="http://schemas.microsoft.com/office/drawing/2014/main" id="{D72C029B-531B-9F81-32E6-4002DF3AE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82" y="2055633"/>
            <a:ext cx="3238283" cy="215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4C27B1D-D00F-7552-8158-5B4074424695}"/>
              </a:ext>
            </a:extLst>
          </p:cNvPr>
          <p:cNvSpPr txBox="1"/>
          <p:nvPr/>
        </p:nvSpPr>
        <p:spPr>
          <a:xfrm>
            <a:off x="7444650" y="36622"/>
            <a:ext cx="37962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/>
              <a:t>Positive Pressure Tube Ventilation</a:t>
            </a:r>
          </a:p>
          <a:p>
            <a:pPr algn="ctr"/>
            <a:r>
              <a:rPr lang="en-US" sz="3600" b="1"/>
              <a:t>PPTV</a:t>
            </a:r>
            <a:endParaRPr lang="en-GB" sz="3600" b="1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280C34D-21F3-2D7F-F1DC-DF1D4AC57BE2}"/>
              </a:ext>
            </a:extLst>
          </p:cNvPr>
          <p:cNvSpPr txBox="1"/>
          <p:nvPr/>
        </p:nvSpPr>
        <p:spPr>
          <a:xfrm>
            <a:off x="1945071" y="692191"/>
            <a:ext cx="2880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/>
              <a:t>Standard Fans</a:t>
            </a:r>
            <a:endParaRPr lang="en-GB" sz="3600" b="1"/>
          </a:p>
        </p:txBody>
      </p:sp>
      <p:pic>
        <p:nvPicPr>
          <p:cNvPr id="1028" name="Picture 4" descr="VHV/CYCLONE FANS">
            <a:extLst>
              <a:ext uri="{FF2B5EF4-FFF2-40B4-BE49-F238E27FC236}">
                <a16:creationId xmlns:a16="http://schemas.microsoft.com/office/drawing/2014/main" id="{C994D437-120D-F027-F259-C5C85BC1F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85" y="2050948"/>
            <a:ext cx="2668030" cy="146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anel fan">
            <a:extLst>
              <a:ext uri="{FF2B5EF4-FFF2-40B4-BE49-F238E27FC236}">
                <a16:creationId xmlns:a16="http://schemas.microsoft.com/office/drawing/2014/main" id="{281463E6-9609-931F-109F-D6D8E565C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86" y="3971767"/>
            <a:ext cx="2668030" cy="150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8D6F201-B271-25CE-ABFA-F3F2C5D066C9}"/>
              </a:ext>
            </a:extLst>
          </p:cNvPr>
          <p:cNvSpPr txBox="1"/>
          <p:nvPr/>
        </p:nvSpPr>
        <p:spPr>
          <a:xfrm>
            <a:off x="4160052" y="1370815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Speed </a:t>
            </a:r>
          </a:p>
          <a:p>
            <a:pPr algn="ctr"/>
            <a:r>
              <a:rPr lang="en-US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Directional</a:t>
            </a:r>
            <a:endParaRPr lang="en-GB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34711BC-1025-044A-E0A9-4B28DF6EB339}"/>
              </a:ext>
            </a:extLst>
          </p:cNvPr>
          <p:cNvSpPr txBox="1"/>
          <p:nvPr/>
        </p:nvSpPr>
        <p:spPr>
          <a:xfrm>
            <a:off x="245862" y="4421228"/>
            <a:ext cx="26837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Recirculating internal air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Moving high air volumes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Multiple fans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734E6B-B845-573E-57BC-3922C1242CE8}"/>
              </a:ext>
            </a:extLst>
          </p:cNvPr>
          <p:cNvSpPr txBox="1"/>
          <p:nvPr/>
        </p:nvSpPr>
        <p:spPr>
          <a:xfrm>
            <a:off x="4213426" y="3615713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Panel Fans</a:t>
            </a:r>
            <a:endParaRPr lang="en-GB" b="1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 descr="Cows lying down in a barn&#10;&#10;Description automatically generated">
            <a:extLst>
              <a:ext uri="{FF2B5EF4-FFF2-40B4-BE49-F238E27FC236}">
                <a16:creationId xmlns:a16="http://schemas.microsoft.com/office/drawing/2014/main" id="{4122C7BC-F31C-0132-5C23-9A09C7E9DA1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8" b="9677"/>
          <a:stretch/>
        </p:blipFill>
        <p:spPr>
          <a:xfrm>
            <a:off x="9597831" y="3092347"/>
            <a:ext cx="2437881" cy="1660924"/>
          </a:xfrm>
          <a:prstGeom prst="rect">
            <a:avLst/>
          </a:prstGeom>
          <a:ln w="28575">
            <a:solidFill>
              <a:srgbClr val="00754A"/>
            </a:solidFill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46D0138-BDCC-316A-F5F1-9A897BB8F484}"/>
              </a:ext>
            </a:extLst>
          </p:cNvPr>
          <p:cNvSpPr txBox="1"/>
          <p:nvPr/>
        </p:nvSpPr>
        <p:spPr>
          <a:xfrm>
            <a:off x="6881293" y="869276"/>
            <a:ext cx="2185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007749"/>
                </a:solidFill>
              </a:rPr>
              <a:t>Galebreaker</a:t>
            </a:r>
          </a:p>
          <a:p>
            <a:r>
              <a:rPr lang="en-US" sz="2000" b="1" err="1">
                <a:solidFill>
                  <a:srgbClr val="007749"/>
                </a:solidFill>
              </a:rPr>
              <a:t>VentTube</a:t>
            </a:r>
            <a:r>
              <a:rPr lang="en-US" sz="2000" b="1">
                <a:solidFill>
                  <a:srgbClr val="007749"/>
                </a:solidFill>
              </a:rPr>
              <a:t>® Cool</a:t>
            </a:r>
            <a:endParaRPr lang="en-GB" sz="2000" b="1">
              <a:solidFill>
                <a:srgbClr val="007749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3CD357B-95FC-3A27-0A31-E8FBFA407C89}"/>
              </a:ext>
            </a:extLst>
          </p:cNvPr>
          <p:cNvSpPr txBox="1"/>
          <p:nvPr/>
        </p:nvSpPr>
        <p:spPr>
          <a:xfrm>
            <a:off x="6587233" y="3262367"/>
            <a:ext cx="2921605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External Air Input      (clean, less humid)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Air distributed directly over cubicle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Every cubicle has the same air delivery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One fan – more efficient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BC8DB6D-A6FC-6B96-4095-9F203352ADDE}"/>
              </a:ext>
            </a:extLst>
          </p:cNvPr>
          <p:cNvSpPr/>
          <p:nvPr/>
        </p:nvSpPr>
        <p:spPr>
          <a:xfrm>
            <a:off x="6377869" y="692190"/>
            <a:ext cx="120372" cy="5052117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128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covered barn with a row of cows&#10;&#10;Description automatically generated with medium confidence">
            <a:extLst>
              <a:ext uri="{FF2B5EF4-FFF2-40B4-BE49-F238E27FC236}">
                <a16:creationId xmlns:a16="http://schemas.microsoft.com/office/drawing/2014/main" id="{39BAE10D-0834-6724-09FB-F42268D2A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1204" y="1052623"/>
            <a:ext cx="3798276" cy="2848707"/>
          </a:xfrm>
          <a:prstGeom prst="rect">
            <a:avLst/>
          </a:prstGeom>
        </p:spPr>
      </p:pic>
      <p:pic>
        <p:nvPicPr>
          <p:cNvPr id="4" name="Picture 3" descr="Long shot of a building&#10;&#10;Description automatically generated">
            <a:extLst>
              <a:ext uri="{FF2B5EF4-FFF2-40B4-BE49-F238E27FC236}">
                <a16:creationId xmlns:a16="http://schemas.microsoft.com/office/drawing/2014/main" id="{A7B79DF1-1809-134E-6322-40458AF239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50" t="11049" b="43133"/>
          <a:stretch/>
        </p:blipFill>
        <p:spPr>
          <a:xfrm>
            <a:off x="7732899" y="3911984"/>
            <a:ext cx="3798276" cy="12006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C68A89-5385-982C-2017-862C644B1ADE}"/>
              </a:ext>
            </a:extLst>
          </p:cNvPr>
          <p:cNvSpPr txBox="1"/>
          <p:nvPr/>
        </p:nvSpPr>
        <p:spPr>
          <a:xfrm>
            <a:off x="7751204" y="5123332"/>
            <a:ext cx="377997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>
                <a:solidFill>
                  <a:schemeClr val="tx1"/>
                </a:solidFill>
              </a:rPr>
              <a:t>(Automatic) Curtain Sided</a:t>
            </a:r>
            <a:endParaRPr lang="en-GB" sz="1800" b="1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9EBD9A-FEF5-5D40-A48C-5D9629F7D987}"/>
              </a:ext>
            </a:extLst>
          </p:cNvPr>
          <p:cNvSpPr txBox="1"/>
          <p:nvPr/>
        </p:nvSpPr>
        <p:spPr>
          <a:xfrm>
            <a:off x="740619" y="5123332"/>
            <a:ext cx="297774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>
                <a:solidFill>
                  <a:schemeClr val="tx1"/>
                </a:solidFill>
              </a:rPr>
              <a:t>Open Sided</a:t>
            </a:r>
            <a:endParaRPr lang="en-GB" sz="1800" b="1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EB52DA-4CD7-0BD3-F392-2F61D0FABEF2}"/>
              </a:ext>
            </a:extLst>
          </p:cNvPr>
          <p:cNvSpPr txBox="1"/>
          <p:nvPr/>
        </p:nvSpPr>
        <p:spPr>
          <a:xfrm>
            <a:off x="4427578" y="4846333"/>
            <a:ext cx="2677733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>
                <a:solidFill>
                  <a:schemeClr val="tx1"/>
                </a:solidFill>
              </a:rPr>
              <a:t>Spaced Board /</a:t>
            </a:r>
          </a:p>
          <a:p>
            <a:pPr algn="ctr"/>
            <a:r>
              <a:rPr lang="en-US" sz="1800" b="1">
                <a:solidFill>
                  <a:schemeClr val="tx1"/>
                </a:solidFill>
              </a:rPr>
              <a:t>Vent Cladding</a:t>
            </a:r>
            <a:endParaRPr lang="en-GB" sz="1800" b="1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8C789D-5BD8-0801-A2E6-414FB6E1D9E8}"/>
              </a:ext>
            </a:extLst>
          </p:cNvPr>
          <p:cNvSpPr txBox="1"/>
          <p:nvPr/>
        </p:nvSpPr>
        <p:spPr>
          <a:xfrm>
            <a:off x="740618" y="2688670"/>
            <a:ext cx="297774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>
                <a:solidFill>
                  <a:schemeClr val="tx1"/>
                </a:solidFill>
              </a:rPr>
              <a:t>Adjoined Buildings</a:t>
            </a:r>
            <a:endParaRPr lang="en-GB" sz="1800" b="1">
              <a:solidFill>
                <a:schemeClr val="tx1"/>
              </a:solidFill>
            </a:endParaRPr>
          </a:p>
        </p:txBody>
      </p:sp>
      <p:pic>
        <p:nvPicPr>
          <p:cNvPr id="12" name="Picture 2" descr="Ventair Metal Wall Cladding - A Steadman and Son">
            <a:extLst>
              <a:ext uri="{FF2B5EF4-FFF2-40B4-BE49-F238E27FC236}">
                <a16:creationId xmlns:a16="http://schemas.microsoft.com/office/drawing/2014/main" id="{1728A758-4C4C-7D14-9606-95C36E2EE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016" y="1053290"/>
            <a:ext cx="2647295" cy="255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Cows in a barn&#10;&#10;Description automatically generated">
            <a:extLst>
              <a:ext uri="{FF2B5EF4-FFF2-40B4-BE49-F238E27FC236}">
                <a16:creationId xmlns:a16="http://schemas.microsoft.com/office/drawing/2014/main" id="{9EDCC6E3-242D-76CC-EBCE-6CE6A2CD9A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4773" y="2867878"/>
            <a:ext cx="2647296" cy="1985472"/>
          </a:xfrm>
          <a:prstGeom prst="rect">
            <a:avLst/>
          </a:prstGeom>
        </p:spPr>
      </p:pic>
      <p:pic>
        <p:nvPicPr>
          <p:cNvPr id="14" name="Picture 6" descr="Dairy Building, Buckinghamshire - Wareing Buildings">
            <a:extLst>
              <a:ext uri="{FF2B5EF4-FFF2-40B4-BE49-F238E27FC236}">
                <a16:creationId xmlns:a16="http://schemas.microsoft.com/office/drawing/2014/main" id="{2FEDECCF-EADE-BD60-4078-F1C13DB1C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18" y="3137508"/>
            <a:ext cx="2977749" cy="198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large building with a fence&#10;&#10;Description automatically generated with medium confidence">
            <a:extLst>
              <a:ext uri="{FF2B5EF4-FFF2-40B4-BE49-F238E27FC236}">
                <a16:creationId xmlns:a16="http://schemas.microsoft.com/office/drawing/2014/main" id="{6251D7D4-8D93-0628-D94A-A3B0B8C710E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64" b="25960"/>
          <a:stretch/>
        </p:blipFill>
        <p:spPr>
          <a:xfrm>
            <a:off x="740619" y="1053290"/>
            <a:ext cx="2977748" cy="1647627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2C9CAF35-220A-12E6-7F4C-C0100FA7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483" y="-146440"/>
            <a:ext cx="7282071" cy="1325563"/>
          </a:xfrm>
        </p:spPr>
        <p:txBody>
          <a:bodyPr/>
          <a:lstStyle/>
          <a:p>
            <a:r>
              <a:rPr lang="en-GB"/>
              <a:t>Side Inlets</a:t>
            </a:r>
          </a:p>
        </p:txBody>
      </p:sp>
    </p:spTree>
    <p:extLst>
      <p:ext uri="{BB962C8B-B14F-4D97-AF65-F5344CB8AC3E}">
        <p14:creationId xmlns:p14="http://schemas.microsoft.com/office/powerpoint/2010/main" val="1196985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150CB0-192E-5DA6-C43D-8F136EFDE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49696" cy="37106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A793F0-AA4C-D640-9F19-1D748FEF0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710684"/>
            <a:ext cx="4199860" cy="31473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3C1106-212D-1685-2B51-91EB87F7C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6069" y="3710684"/>
            <a:ext cx="4199860" cy="31427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6330FA-56AB-9EAF-877A-42F20657D5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2137" y="3710684"/>
            <a:ext cx="4199861" cy="31513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0FDB39-1E73-B3D6-CB19-9EEF742848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9695" y="-8530"/>
            <a:ext cx="2308005" cy="17310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227501-B43B-C2F8-0C13-6E5577C919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4298" y="1703918"/>
            <a:ext cx="2665399" cy="20152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BAE017-18E1-B5A1-4ADC-15989FC563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7700" y="0"/>
            <a:ext cx="4952177" cy="37106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605658-F17D-6A58-EC72-BEC39156A1C3}"/>
              </a:ext>
            </a:extLst>
          </p:cNvPr>
          <p:cNvSpPr txBox="1"/>
          <p:nvPr/>
        </p:nvSpPr>
        <p:spPr>
          <a:xfrm>
            <a:off x="7523086" y="2885706"/>
            <a:ext cx="4421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Without </a:t>
            </a:r>
            <a:r>
              <a:rPr lang="en-US" sz="2800" b="1" err="1">
                <a:solidFill>
                  <a:schemeClr val="bg1"/>
                </a:solidFill>
              </a:rPr>
              <a:t>VentTube</a:t>
            </a:r>
            <a:r>
              <a:rPr lang="en-US" sz="2800" b="1">
                <a:solidFill>
                  <a:schemeClr val="bg1"/>
                </a:solidFill>
              </a:rPr>
              <a:t>® Cool</a:t>
            </a:r>
            <a:endParaRPr lang="en-GB" sz="2800" b="1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7A08A9-4C8F-43F7-D5A8-7A40C5ABADD7}"/>
              </a:ext>
            </a:extLst>
          </p:cNvPr>
          <p:cNvSpPr txBox="1"/>
          <p:nvPr/>
        </p:nvSpPr>
        <p:spPr>
          <a:xfrm>
            <a:off x="4007654" y="6077434"/>
            <a:ext cx="3861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With </a:t>
            </a:r>
            <a:r>
              <a:rPr lang="en-US" sz="2800" b="1" err="1">
                <a:solidFill>
                  <a:schemeClr val="bg1"/>
                </a:solidFill>
              </a:rPr>
              <a:t>VentTube</a:t>
            </a:r>
            <a:r>
              <a:rPr lang="en-US" sz="2800" b="1">
                <a:solidFill>
                  <a:schemeClr val="bg1"/>
                </a:solidFill>
              </a:rPr>
              <a:t>® Cool</a:t>
            </a:r>
            <a:endParaRPr lang="en-GB" sz="2800" b="1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1FFF28-2574-FF71-6163-B27BAA23299F}"/>
              </a:ext>
            </a:extLst>
          </p:cNvPr>
          <p:cNvCxnSpPr/>
          <p:nvPr/>
        </p:nvCxnSpPr>
        <p:spPr>
          <a:xfrm>
            <a:off x="0" y="3719214"/>
            <a:ext cx="12209877" cy="0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5470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94FEA-7302-FC49-85AE-92E4BF948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VentTube Cool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4EAD4-3593-CC4F-9AE3-C3589A718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4955931" cy="3414153"/>
          </a:xfrm>
        </p:spPr>
        <p:txBody>
          <a:bodyPr>
            <a:normAutofit/>
          </a:bodyPr>
          <a:lstStyle/>
          <a:p>
            <a:pPr marL="285744" indent="-285744"/>
            <a:r>
              <a:rPr lang="en-GB" sz="1800" dirty="0"/>
              <a:t>Dairy cows require a relative in-barn temperature to be kept below 25°C</a:t>
            </a:r>
          </a:p>
          <a:p>
            <a:pPr marL="285744" indent="-285744"/>
            <a:r>
              <a:rPr lang="en-GB" sz="1800" dirty="0"/>
              <a:t>Heat stress has significantly negative impacts on factors such as milk yield, fertility and cell counts</a:t>
            </a:r>
          </a:p>
          <a:p>
            <a:pPr marL="285744" indent="-285744"/>
            <a:r>
              <a:rPr lang="en-GB" sz="1800" dirty="0"/>
              <a:t>VentTube Cool provides chill effect during hot periods to significantly improve cow wellbeing</a:t>
            </a:r>
          </a:p>
          <a:p>
            <a:pPr marL="285744" indent="-285744"/>
            <a:r>
              <a:rPr lang="en-GB" sz="1800" dirty="0"/>
              <a:t>The </a:t>
            </a:r>
            <a:r>
              <a:rPr lang="en-GB" sz="1800" dirty="0" err="1"/>
              <a:t>Galebreaker</a:t>
            </a:r>
            <a:r>
              <a:rPr lang="en-GB" sz="1800" dirty="0"/>
              <a:t> vision is to offer tube ventilation above every cow, in every barn, at every age. </a:t>
            </a:r>
          </a:p>
          <a:p>
            <a:pPr marL="0" indent="0">
              <a:buNone/>
            </a:pPr>
            <a:endParaRPr lang="en-GB" sz="1800" dirty="0"/>
          </a:p>
          <a:p>
            <a:pPr marL="285744" indent="-285744"/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074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11DDF3-C7F9-48EB-B7DE-FBE45D0E52AB}"/>
              </a:ext>
            </a:extLst>
          </p:cNvPr>
          <p:cNvSpPr txBox="1">
            <a:spLocks/>
          </p:cNvSpPr>
          <p:nvPr/>
        </p:nvSpPr>
        <p:spPr>
          <a:xfrm>
            <a:off x="838199" y="1825626"/>
            <a:ext cx="4476751" cy="3414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/>
            <a:r>
              <a:rPr lang="en-GB" sz="1800"/>
              <a:t>Fresh air drawn from outside – </a:t>
            </a:r>
            <a:r>
              <a:rPr lang="en-GB" sz="1800" b="1"/>
              <a:t>not recirculated</a:t>
            </a:r>
          </a:p>
          <a:p>
            <a:pPr marL="285744" indent="-285744"/>
            <a:endParaRPr lang="en-GB" sz="1800" b="1"/>
          </a:p>
          <a:p>
            <a:pPr marL="285744" indent="-285744"/>
            <a:r>
              <a:rPr lang="en-GB" sz="1800"/>
              <a:t>Mechanical retraction system to prevent damage from cross wind when not in-use</a:t>
            </a:r>
          </a:p>
          <a:p>
            <a:pPr marL="285744" indent="-285744"/>
            <a:endParaRPr lang="en-GB" sz="1800"/>
          </a:p>
          <a:p>
            <a:pPr marL="285744" indent="-285744"/>
            <a:r>
              <a:rPr lang="en-GB" sz="1800"/>
              <a:t>Airflow velocity target at optimum chill effect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76D5316-4DEB-4C02-BF7D-E0EDA7E04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48200" cy="1325563"/>
          </a:xfrm>
        </p:spPr>
        <p:txBody>
          <a:bodyPr/>
          <a:lstStyle/>
          <a:p>
            <a:r>
              <a:rPr lang="en-US"/>
              <a:t>VentTube Cool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B0F73B-D516-4D1B-BD7C-5AC2EE64F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6189" y="1825626"/>
            <a:ext cx="6633622" cy="292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150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799965-5EC4-872E-C59C-C127CC2AA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374" y="1563528"/>
            <a:ext cx="7697252" cy="373094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A052715-2B27-BF3B-119E-D756567E51A9}"/>
              </a:ext>
            </a:extLst>
          </p:cNvPr>
          <p:cNvSpPr txBox="1">
            <a:spLocks/>
          </p:cNvSpPr>
          <p:nvPr/>
        </p:nvSpPr>
        <p:spPr>
          <a:xfrm>
            <a:off x="594289" y="502220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Product Introduction</a:t>
            </a:r>
          </a:p>
        </p:txBody>
      </p:sp>
    </p:spTree>
    <p:extLst>
      <p:ext uri="{BB962C8B-B14F-4D97-AF65-F5344CB8AC3E}">
        <p14:creationId xmlns:p14="http://schemas.microsoft.com/office/powerpoint/2010/main" val="40617345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8C344-21F2-5292-5460-4749A4FF1698}"/>
              </a:ext>
            </a:extLst>
          </p:cNvPr>
          <p:cNvSpPr txBox="1">
            <a:spLocks/>
          </p:cNvSpPr>
          <p:nvPr/>
        </p:nvSpPr>
        <p:spPr>
          <a:xfrm>
            <a:off x="594289" y="502220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Advantages over traditional Fans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5E6ADF-8DD6-3DD7-AA35-994E93339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460" y="1597897"/>
            <a:ext cx="7748006" cy="382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7312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C55768-1E8C-5EF0-0D20-9CA504376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54" y="125626"/>
            <a:ext cx="5332547" cy="542676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D558A7A-AE73-1A69-168F-7D2AB544014A}"/>
              </a:ext>
            </a:extLst>
          </p:cNvPr>
          <p:cNvSpPr txBox="1">
            <a:spLocks/>
          </p:cNvSpPr>
          <p:nvPr/>
        </p:nvSpPr>
        <p:spPr>
          <a:xfrm>
            <a:off x="412537" y="595092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Sales &amp; Marketing Tools – Infographics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852121-BDD3-D886-A45E-96D675F35ECB}"/>
              </a:ext>
            </a:extLst>
          </p:cNvPr>
          <p:cNvSpPr txBox="1"/>
          <p:nvPr/>
        </p:nvSpPr>
        <p:spPr>
          <a:xfrm>
            <a:off x="584462" y="1961720"/>
            <a:ext cx="41195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Tangible costs saving benefits + ROI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Figures adaptable to local markets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GB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UK &amp; EU average examples ready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Easy to translate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Social media engagement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7901779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7A24A87-982F-1C45-C428-4286C0727D4B}"/>
              </a:ext>
            </a:extLst>
          </p:cNvPr>
          <p:cNvSpPr txBox="1">
            <a:spLocks/>
          </p:cNvSpPr>
          <p:nvPr/>
        </p:nvSpPr>
        <p:spPr>
          <a:xfrm>
            <a:off x="594289" y="502220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Product assembly – Installation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617B3E-6276-2DCE-7DAD-9CB374BC51EB}"/>
              </a:ext>
            </a:extLst>
          </p:cNvPr>
          <p:cNvSpPr txBox="1"/>
          <p:nvPr/>
        </p:nvSpPr>
        <p:spPr>
          <a:xfrm>
            <a:off x="594289" y="1399382"/>
            <a:ext cx="2540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/>
              <a:t>Key features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/>
              <a:t>Ventilation fan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/>
              <a:t>S35 fabric tube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/>
              <a:t>Stainless support wire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/>
              <a:t>Intake cowling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/>
              <a:t>Vertical supports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/>
              <a:t>Wall mounting plate </a:t>
            </a:r>
          </a:p>
          <a:p>
            <a:endParaRPr lang="en-GB"/>
          </a:p>
        </p:txBody>
      </p:sp>
      <p:pic>
        <p:nvPicPr>
          <p:cNvPr id="6" name="Picture 5" descr="A diagram of a machine&#10;&#10;Description automatically generated">
            <a:extLst>
              <a:ext uri="{FF2B5EF4-FFF2-40B4-BE49-F238E27FC236}">
                <a16:creationId xmlns:a16="http://schemas.microsoft.com/office/drawing/2014/main" id="{BDED1DB8-5FC2-F721-9156-5B4CCDB08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198" y="402398"/>
            <a:ext cx="7203770" cy="493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700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E6023F-6346-1D50-DEC0-36EE9C1D2635}"/>
              </a:ext>
            </a:extLst>
          </p:cNvPr>
          <p:cNvPicPr/>
          <p:nvPr/>
        </p:nvPicPr>
        <p:blipFill>
          <a:blip r:embed="rId2"/>
          <a:srcRect/>
          <a:stretch/>
        </p:blipFill>
        <p:spPr bwMode="auto">
          <a:xfrm>
            <a:off x="3405480" y="502221"/>
            <a:ext cx="7548070" cy="47724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49DB22B-08F1-B9E4-AC4A-AB8F7C63455A}"/>
              </a:ext>
            </a:extLst>
          </p:cNvPr>
          <p:cNvSpPr txBox="1">
            <a:spLocks/>
          </p:cNvSpPr>
          <p:nvPr/>
        </p:nvSpPr>
        <p:spPr>
          <a:xfrm>
            <a:off x="594289" y="502220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Retraction system – Key features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5C3AE3-5550-F746-4D73-AD2E64025D24}"/>
              </a:ext>
            </a:extLst>
          </p:cNvPr>
          <p:cNvSpPr txBox="1"/>
          <p:nvPr/>
        </p:nvSpPr>
        <p:spPr>
          <a:xfrm>
            <a:off x="594289" y="1399382"/>
            <a:ext cx="2540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/>
              <a:t>Key features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/>
              <a:t>Hand winch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/>
              <a:t>Corner pulley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/>
              <a:t>Pulley bracket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/>
              <a:t>Lifting loops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/>
              <a:t>Drop weight 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/>
              <a:t>Weight guide  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7044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97FA4-89DC-53BD-B79C-F834A2D95C43}"/>
              </a:ext>
            </a:extLst>
          </p:cNvPr>
          <p:cNvSpPr txBox="1">
            <a:spLocks/>
          </p:cNvSpPr>
          <p:nvPr/>
        </p:nvSpPr>
        <p:spPr>
          <a:xfrm>
            <a:off x="594289" y="502220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Retraction system – Video</a:t>
            </a:r>
          </a:p>
        </p:txBody>
      </p:sp>
      <p:pic>
        <p:nvPicPr>
          <p:cNvPr id="3" name="Bowen - Retraction - 30sec">
            <a:hlinkClick r:id="" action="ppaction://media"/>
            <a:extLst>
              <a:ext uri="{FF2B5EF4-FFF2-40B4-BE49-F238E27FC236}">
                <a16:creationId xmlns:a16="http://schemas.microsoft.com/office/drawing/2014/main" id="{BE1CCEB1-B418-499B-5041-D4ABF6BFFD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31354" y="607564"/>
            <a:ext cx="5662828" cy="42471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4296F6-DC62-D6A3-5F64-66DAC5270B1D}"/>
              </a:ext>
            </a:extLst>
          </p:cNvPr>
          <p:cNvSpPr txBox="1"/>
          <p:nvPr/>
        </p:nvSpPr>
        <p:spPr>
          <a:xfrm>
            <a:off x="594289" y="2300140"/>
            <a:ext cx="29223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Tube retraction system to store tube when not in use</a:t>
            </a:r>
          </a:p>
          <a:p>
            <a:endParaRPr lang="en-GB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Tube can be lifted to avoid damage when bedding sheds mechanically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Manual, low maintenance operation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43209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1593D-D6A5-E45E-BB8D-E74B44ED590B}"/>
              </a:ext>
            </a:extLst>
          </p:cNvPr>
          <p:cNvSpPr txBox="1">
            <a:spLocks/>
          </p:cNvSpPr>
          <p:nvPr/>
        </p:nvSpPr>
        <p:spPr>
          <a:xfrm>
            <a:off x="279329" y="196631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Site Checklist – Construction material for end fittings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07CE72-8BD1-1140-8009-5A9F2047B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903" y="487482"/>
            <a:ext cx="3650010" cy="22501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F7FA3B-7B93-3FD4-BADA-15E50268C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902" y="3151219"/>
            <a:ext cx="3650011" cy="23846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7E67AC-A68D-F4D2-939E-1296C6FF4B9E}"/>
              </a:ext>
            </a:extLst>
          </p:cNvPr>
          <p:cNvSpPr txBox="1"/>
          <p:nvPr/>
        </p:nvSpPr>
        <p:spPr>
          <a:xfrm>
            <a:off x="371302" y="1160654"/>
            <a:ext cx="65762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Mounting fan into brick or block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What is the wall thickness?  - can it support the fan weight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Is the wall load bearing- does the hole compromise the structural integrity – in an additional lintel required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Is there an internal cavity to fill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Cutting the hole using a core drill maybe possible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What fittings will be used (expanding bolts, chemical bolts?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81F6E3-9792-B8EB-4712-9149D92575A9}"/>
              </a:ext>
            </a:extLst>
          </p:cNvPr>
          <p:cNvSpPr txBox="1"/>
          <p:nvPr/>
        </p:nvSpPr>
        <p:spPr>
          <a:xfrm>
            <a:off x="279329" y="3312504"/>
            <a:ext cx="65762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/>
              <a:t>Mounting fan into cladding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What is the cladding thickness – can it support the fan weight?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How is the cladding attached to the building – where are the cladding rails?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Is it is insulated cladding?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Is an additional structure require to support the fan? (particually with timber cladding)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/>
              <a:t>Can the fan be bolted directly to the cladding?</a:t>
            </a:r>
          </a:p>
        </p:txBody>
      </p:sp>
    </p:spTree>
    <p:extLst>
      <p:ext uri="{BB962C8B-B14F-4D97-AF65-F5344CB8AC3E}">
        <p14:creationId xmlns:p14="http://schemas.microsoft.com/office/powerpoint/2010/main" val="2428838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DD55A-3673-1B46-9B83-B6AB65C93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483" y="-146440"/>
            <a:ext cx="7282071" cy="1325563"/>
          </a:xfrm>
        </p:spPr>
        <p:txBody>
          <a:bodyPr/>
          <a:lstStyle/>
          <a:p>
            <a:r>
              <a:rPr lang="en-GB"/>
              <a:t>Exhaust / Ridge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94AB87-492B-3E70-4101-3D0E9474B321}"/>
              </a:ext>
            </a:extLst>
          </p:cNvPr>
          <p:cNvSpPr txBox="1"/>
          <p:nvPr/>
        </p:nvSpPr>
        <p:spPr>
          <a:xfrm>
            <a:off x="7751204" y="5123332"/>
            <a:ext cx="377997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>
                <a:solidFill>
                  <a:schemeClr val="tx1"/>
                </a:solidFill>
              </a:rPr>
              <a:t>Ventilating Light Ridge</a:t>
            </a:r>
            <a:endParaRPr lang="en-GB" sz="1800" b="1">
              <a:solidFill>
                <a:schemeClr val="tx1"/>
              </a:solidFill>
            </a:endParaRPr>
          </a:p>
        </p:txBody>
      </p:sp>
      <p:pic>
        <p:nvPicPr>
          <p:cNvPr id="5" name="Picture 4" descr="Cows in a barn&#10;&#10;Description automatically generated">
            <a:extLst>
              <a:ext uri="{FF2B5EF4-FFF2-40B4-BE49-F238E27FC236}">
                <a16:creationId xmlns:a16="http://schemas.microsoft.com/office/drawing/2014/main" id="{47C4409C-3F03-A486-40B6-E2AD34C14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797" y="910803"/>
            <a:ext cx="2761861" cy="2761861"/>
          </a:xfrm>
          <a:prstGeom prst="rect">
            <a:avLst/>
          </a:prstGeom>
        </p:spPr>
      </p:pic>
      <p:pic>
        <p:nvPicPr>
          <p:cNvPr id="6" name="Picture 5" descr="A view from the inside of a building&#10;&#10;Description automatically generated">
            <a:extLst>
              <a:ext uri="{FF2B5EF4-FFF2-40B4-BE49-F238E27FC236}">
                <a16:creationId xmlns:a16="http://schemas.microsoft.com/office/drawing/2014/main" id="{54FF18EA-CE57-DFE2-FE3C-F9E5733CA2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944"/>
          <a:stretch/>
        </p:blipFill>
        <p:spPr>
          <a:xfrm rot="5400000">
            <a:off x="590480" y="929980"/>
            <a:ext cx="2761861" cy="27235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0AA58F-240F-3869-EBAC-C423EF3B5C2F}"/>
              </a:ext>
            </a:extLst>
          </p:cNvPr>
          <p:cNvSpPr txBox="1"/>
          <p:nvPr/>
        </p:nvSpPr>
        <p:spPr>
          <a:xfrm>
            <a:off x="4348641" y="5123332"/>
            <a:ext cx="285401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>
                <a:solidFill>
                  <a:schemeClr val="tx1"/>
                </a:solidFill>
              </a:rPr>
              <a:t>Open Ridge</a:t>
            </a:r>
            <a:endParaRPr lang="en-GB" sz="1800" b="1">
              <a:solidFill>
                <a:schemeClr val="tx1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43A1E9C-BFDE-834F-8F89-1A4160921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986" b="45907"/>
          <a:stretch/>
        </p:blipFill>
        <p:spPr bwMode="auto">
          <a:xfrm>
            <a:off x="609656" y="3672665"/>
            <a:ext cx="2723509" cy="136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837D73-658B-2276-25A0-E5E2C81F9141}"/>
              </a:ext>
            </a:extLst>
          </p:cNvPr>
          <p:cNvSpPr txBox="1"/>
          <p:nvPr/>
        </p:nvSpPr>
        <p:spPr>
          <a:xfrm>
            <a:off x="609656" y="5042523"/>
            <a:ext cx="272350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>
                <a:solidFill>
                  <a:schemeClr val="tx1"/>
                </a:solidFill>
              </a:rPr>
              <a:t>Vent. Cranked Ridge</a:t>
            </a:r>
            <a:endParaRPr lang="en-GB" sz="1800" b="1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467148C-E031-8499-5119-C4B10F827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2547" y="2548981"/>
            <a:ext cx="3779970" cy="25743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91A73C-0896-62C7-7C7E-11FD17A7974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" b="42472"/>
          <a:stretch/>
        </p:blipFill>
        <p:spPr>
          <a:xfrm>
            <a:off x="7752549" y="910803"/>
            <a:ext cx="3779968" cy="176226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8BC6DD3-50C3-35CF-2F26-13289649F8A2}"/>
              </a:ext>
            </a:extLst>
          </p:cNvPr>
          <p:cNvGrpSpPr>
            <a:grpSpLocks noChangeAspect="1"/>
          </p:cNvGrpSpPr>
          <p:nvPr/>
        </p:nvGrpSpPr>
        <p:grpSpPr>
          <a:xfrm>
            <a:off x="4889854" y="3859765"/>
            <a:ext cx="1650296" cy="1167728"/>
            <a:chOff x="0" y="0"/>
            <a:chExt cx="3562553" cy="252071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E9A62DF-D00F-DA29-69EC-3AF5E765A083}"/>
                </a:ext>
              </a:extLst>
            </p:cNvPr>
            <p:cNvCxnSpPr/>
            <p:nvPr/>
          </p:nvCxnSpPr>
          <p:spPr>
            <a:xfrm>
              <a:off x="46726" y="2520711"/>
              <a:ext cx="3459192" cy="0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2327339-4366-953B-3D4D-0A815788C3C5}"/>
                </a:ext>
              </a:extLst>
            </p:cNvPr>
            <p:cNvSpPr/>
            <p:nvPr/>
          </p:nvSpPr>
          <p:spPr>
            <a:xfrm>
              <a:off x="3397009" y="2008158"/>
              <a:ext cx="102870" cy="49149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0F8C4C4-7454-7A0C-53AB-541FC4BEB9F7}"/>
                </a:ext>
              </a:extLst>
            </p:cNvPr>
            <p:cNvSpPr/>
            <p:nvPr/>
          </p:nvSpPr>
          <p:spPr>
            <a:xfrm>
              <a:off x="49961" y="2008158"/>
              <a:ext cx="103170" cy="491705"/>
            </a:xfrm>
            <a:prstGeom prst="rect">
              <a:avLst/>
            </a:prstGeom>
            <a:solidFill>
              <a:schemeClr val="tx1"/>
            </a:solidFill>
            <a:ln w="2540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FE495D7-F127-3425-BD1F-420267D0D0BC}"/>
                </a:ext>
              </a:extLst>
            </p:cNvPr>
            <p:cNvSpPr/>
            <p:nvPr/>
          </p:nvSpPr>
          <p:spPr>
            <a:xfrm>
              <a:off x="58587" y="972988"/>
              <a:ext cx="94244" cy="111928"/>
            </a:xfrm>
            <a:prstGeom prst="rect">
              <a:avLst/>
            </a:prstGeom>
            <a:solidFill>
              <a:schemeClr val="tx1"/>
            </a:solidFill>
            <a:ln w="2540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E47F182-E26E-F4BE-EE1A-6F71D55FF070}"/>
                </a:ext>
              </a:extLst>
            </p:cNvPr>
            <p:cNvSpPr/>
            <p:nvPr/>
          </p:nvSpPr>
          <p:spPr>
            <a:xfrm>
              <a:off x="3397009" y="972988"/>
              <a:ext cx="94244" cy="111928"/>
            </a:xfrm>
            <a:prstGeom prst="rect">
              <a:avLst/>
            </a:prstGeom>
            <a:solidFill>
              <a:schemeClr val="tx1"/>
            </a:solidFill>
            <a:ln w="2540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742D470-6F1C-A3D2-B480-E7A7996105C8}"/>
                </a:ext>
              </a:extLst>
            </p:cNvPr>
            <p:cNvCxnSpPr/>
            <p:nvPr/>
          </p:nvCxnSpPr>
          <p:spPr>
            <a:xfrm flipV="1">
              <a:off x="0" y="8627"/>
              <a:ext cx="1527175" cy="100901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4CE796B-EDBB-BEA8-383F-7EBA2108F649}"/>
                </a:ext>
              </a:extLst>
            </p:cNvPr>
            <p:cNvCxnSpPr/>
            <p:nvPr/>
          </p:nvCxnSpPr>
          <p:spPr>
            <a:xfrm>
              <a:off x="2044460" y="0"/>
              <a:ext cx="1518093" cy="1009027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</a:ln>
            <a:effectLst/>
          </p:spPr>
        </p:cxnSp>
        <p:pic>
          <p:nvPicPr>
            <p:cNvPr id="20" name="Picture 19" descr="A black and white cow&#10;&#10;Description automatically generated">
              <a:extLst>
                <a:ext uri="{FF2B5EF4-FFF2-40B4-BE49-F238E27FC236}">
                  <a16:creationId xmlns:a16="http://schemas.microsoft.com/office/drawing/2014/main" id="{735E6CC1-2B99-2D99-D3F4-7036B73E5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4527" y="1680351"/>
              <a:ext cx="1183005" cy="7969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0725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41B70-E9F9-B20D-DFEB-063A9488336D}"/>
              </a:ext>
            </a:extLst>
          </p:cNvPr>
          <p:cNvSpPr txBox="1">
            <a:spLocks/>
          </p:cNvSpPr>
          <p:nvPr/>
        </p:nvSpPr>
        <p:spPr>
          <a:xfrm>
            <a:off x="594289" y="502220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Site Checklist – Purlin suitably positioned for rope supports </a:t>
            </a:r>
          </a:p>
        </p:txBody>
      </p:sp>
      <p:pic>
        <p:nvPicPr>
          <p:cNvPr id="3" name="Picture 2" descr="A picture containing wooden&#10;&#10;Description automatically generated">
            <a:extLst>
              <a:ext uri="{FF2B5EF4-FFF2-40B4-BE49-F238E27FC236}">
                <a16:creationId xmlns:a16="http://schemas.microsoft.com/office/drawing/2014/main" id="{2B1AE777-C2A9-9770-2B7A-A5F047ED4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64" y="1434040"/>
            <a:ext cx="5395105" cy="4046330"/>
          </a:xfrm>
          <a:prstGeom prst="rect">
            <a:avLst/>
          </a:prstGeom>
        </p:spPr>
      </p:pic>
      <p:pic>
        <p:nvPicPr>
          <p:cNvPr id="4" name="Picture 3" descr="A picture containing indoor&#10;&#10;Description automatically generated">
            <a:extLst>
              <a:ext uri="{FF2B5EF4-FFF2-40B4-BE49-F238E27FC236}">
                <a16:creationId xmlns:a16="http://schemas.microsoft.com/office/drawing/2014/main" id="{BE2E9142-611D-E20E-A41D-4EA4AF77D9D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5400000">
            <a:off x="6754865" y="846799"/>
            <a:ext cx="5295510" cy="397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263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BB49D-D1F4-AAB6-5E11-58100107EF8D}"/>
              </a:ext>
            </a:extLst>
          </p:cNvPr>
          <p:cNvSpPr txBox="1">
            <a:spLocks/>
          </p:cNvSpPr>
          <p:nvPr/>
        </p:nvSpPr>
        <p:spPr>
          <a:xfrm>
            <a:off x="594289" y="502220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Site Checklist – Winch position </a:t>
            </a:r>
          </a:p>
        </p:txBody>
      </p:sp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9E7677B3-EDA9-D05F-FCB5-43D333665DC9}"/>
              </a:ext>
            </a:extLst>
          </p:cNvPr>
          <p:cNvSpPr/>
          <p:nvPr/>
        </p:nvSpPr>
        <p:spPr>
          <a:xfrm>
            <a:off x="314036" y="5929745"/>
            <a:ext cx="3121891" cy="7389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FFF7EF-698C-96C4-26B3-800A9D059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</a:blip>
          <a:srcRect r="24617"/>
          <a:stretch/>
        </p:blipFill>
        <p:spPr>
          <a:xfrm>
            <a:off x="594289" y="1429364"/>
            <a:ext cx="3676272" cy="365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7CF1DD-B131-C82C-B3D3-7CA0018EE5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 rot="5400000">
            <a:off x="7700613" y="1103916"/>
            <a:ext cx="4876800" cy="3657600"/>
          </a:xfrm>
          <a:prstGeom prst="rect">
            <a:avLst/>
          </a:prstGeom>
        </p:spPr>
      </p:pic>
      <p:pic>
        <p:nvPicPr>
          <p:cNvPr id="6" name="Picture 5" descr="A picture containing building&#10;&#10;Description automatically generated">
            <a:extLst>
              <a:ext uri="{FF2B5EF4-FFF2-40B4-BE49-F238E27FC236}">
                <a16:creationId xmlns:a16="http://schemas.microsoft.com/office/drawing/2014/main" id="{CC7FDCF9-D455-0E64-B76F-266507B8AB2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 rot="5400000">
            <a:off x="3953487" y="1297879"/>
            <a:ext cx="4655128" cy="349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765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583B7-EDBA-3930-4D66-9D3749008C14}"/>
              </a:ext>
            </a:extLst>
          </p:cNvPr>
          <p:cNvSpPr txBox="1">
            <a:spLocks/>
          </p:cNvSpPr>
          <p:nvPr/>
        </p:nvSpPr>
        <p:spPr>
          <a:xfrm>
            <a:off x="594289" y="502220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Site Checklist – Counterweight position </a:t>
            </a:r>
          </a:p>
        </p:txBody>
      </p:sp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550B670B-525F-B904-0F1C-12E77AE1CBD7}"/>
              </a:ext>
            </a:extLst>
          </p:cNvPr>
          <p:cNvSpPr/>
          <p:nvPr/>
        </p:nvSpPr>
        <p:spPr>
          <a:xfrm>
            <a:off x="314036" y="5929745"/>
            <a:ext cx="3121891" cy="7389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25D36A-4319-7CFF-EF75-8B502BF33BC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5400000">
            <a:off x="1614972" y="1851997"/>
            <a:ext cx="4162521" cy="3121891"/>
          </a:xfrm>
          <a:prstGeom prst="rect">
            <a:avLst/>
          </a:prstGeom>
        </p:spPr>
      </p:pic>
      <p:pic>
        <p:nvPicPr>
          <p:cNvPr id="5" name="Picture 4" descr="A solar panel on a roof&#10;&#10;Description automatically generated with medium confidence">
            <a:extLst>
              <a:ext uri="{FF2B5EF4-FFF2-40B4-BE49-F238E27FC236}">
                <a16:creationId xmlns:a16="http://schemas.microsoft.com/office/drawing/2014/main" id="{32E1467E-2992-4172-AF7E-1933EEC503F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 rot="5400000">
            <a:off x="5629041" y="1271325"/>
            <a:ext cx="4696226" cy="352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95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30BA0A7-BB86-5FCC-468E-DF3FB1ACE51B}"/>
              </a:ext>
            </a:extLst>
          </p:cNvPr>
          <p:cNvSpPr txBox="1">
            <a:spLocks/>
          </p:cNvSpPr>
          <p:nvPr/>
        </p:nvSpPr>
        <p:spPr>
          <a:xfrm>
            <a:off x="314036" y="279646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Site Checklist – Total cable length </a:t>
            </a:r>
          </a:p>
        </p:txBody>
      </p:sp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9ED1B1A4-25CD-201D-F1DA-F7C400B2F7E2}"/>
              </a:ext>
            </a:extLst>
          </p:cNvPr>
          <p:cNvSpPr/>
          <p:nvPr/>
        </p:nvSpPr>
        <p:spPr>
          <a:xfrm>
            <a:off x="314036" y="5929745"/>
            <a:ext cx="3121891" cy="7389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picture containing building, ceiling, indoor, area&#10;&#10;Description automatically generated">
            <a:extLst>
              <a:ext uri="{FF2B5EF4-FFF2-40B4-BE49-F238E27FC236}">
                <a16:creationId xmlns:a16="http://schemas.microsoft.com/office/drawing/2014/main" id="{5E089A63-AB09-D1F9-1606-040DBEF353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3435927" y="1312754"/>
            <a:ext cx="6954981" cy="521623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953027-B5ED-7400-D007-0F19EB718C7D}"/>
              </a:ext>
            </a:extLst>
          </p:cNvPr>
          <p:cNvCxnSpPr>
            <a:cxnSpLocks/>
          </p:cNvCxnSpPr>
          <p:nvPr/>
        </p:nvCxnSpPr>
        <p:spPr>
          <a:xfrm>
            <a:off x="8423564" y="1399382"/>
            <a:ext cx="0" cy="239676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927D87C-CABB-B0DD-80E0-4C184646D18A}"/>
              </a:ext>
            </a:extLst>
          </p:cNvPr>
          <p:cNvCxnSpPr>
            <a:cxnSpLocks/>
          </p:cNvCxnSpPr>
          <p:nvPr/>
        </p:nvCxnSpPr>
        <p:spPr>
          <a:xfrm>
            <a:off x="8575964" y="1312754"/>
            <a:ext cx="1214581" cy="70077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0C37F18-FCB6-8F4C-748C-CBD78BBEEAAA}"/>
              </a:ext>
            </a:extLst>
          </p:cNvPr>
          <p:cNvCxnSpPr>
            <a:cxnSpLocks/>
          </p:cNvCxnSpPr>
          <p:nvPr/>
        </p:nvCxnSpPr>
        <p:spPr>
          <a:xfrm flipV="1">
            <a:off x="4036291" y="2165927"/>
            <a:ext cx="5906654" cy="25446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3DE3BA-88A7-054F-71FF-965FF8DF0476}"/>
              </a:ext>
            </a:extLst>
          </p:cNvPr>
          <p:cNvCxnSpPr>
            <a:cxnSpLocks/>
          </p:cNvCxnSpPr>
          <p:nvPr/>
        </p:nvCxnSpPr>
        <p:spPr>
          <a:xfrm>
            <a:off x="4036291" y="4781550"/>
            <a:ext cx="516659" cy="1714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7B3E056-0C2D-B9C7-EAF4-EAF3FD94275A}"/>
              </a:ext>
            </a:extLst>
          </p:cNvPr>
          <p:cNvCxnSpPr>
            <a:cxnSpLocks/>
          </p:cNvCxnSpPr>
          <p:nvPr/>
        </p:nvCxnSpPr>
        <p:spPr>
          <a:xfrm flipV="1">
            <a:off x="4493537" y="4991477"/>
            <a:ext cx="36213" cy="2091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79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FF852-162B-EF2C-8183-562BD215AC44}"/>
              </a:ext>
            </a:extLst>
          </p:cNvPr>
          <p:cNvSpPr txBox="1">
            <a:spLocks/>
          </p:cNvSpPr>
          <p:nvPr/>
        </p:nvSpPr>
        <p:spPr>
          <a:xfrm>
            <a:off x="594289" y="502220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Site Checklist – Additional pulleys required </a:t>
            </a:r>
          </a:p>
        </p:txBody>
      </p:sp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607BFE34-E1F2-89A3-C516-B9E93CE79CD1}"/>
              </a:ext>
            </a:extLst>
          </p:cNvPr>
          <p:cNvSpPr/>
          <p:nvPr/>
        </p:nvSpPr>
        <p:spPr>
          <a:xfrm>
            <a:off x="314036" y="5929745"/>
            <a:ext cx="3121891" cy="7389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A2324F-CD9B-6893-8D04-676DFA72EF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12" t="428" r="47472" b="37063"/>
          <a:stretch/>
        </p:blipFill>
        <p:spPr>
          <a:xfrm>
            <a:off x="3853111" y="1291779"/>
            <a:ext cx="5857380" cy="526927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58C62FB-8E71-3AEE-1758-A3DEF75BAB94}"/>
              </a:ext>
            </a:extLst>
          </p:cNvPr>
          <p:cNvCxnSpPr>
            <a:cxnSpLocks/>
          </p:cNvCxnSpPr>
          <p:nvPr/>
        </p:nvCxnSpPr>
        <p:spPr>
          <a:xfrm>
            <a:off x="8368147" y="1648919"/>
            <a:ext cx="0" cy="126818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1EF50E-8F16-5065-8A89-26EC871CCBD8}"/>
              </a:ext>
            </a:extLst>
          </p:cNvPr>
          <p:cNvCxnSpPr>
            <a:cxnSpLocks/>
          </p:cNvCxnSpPr>
          <p:nvPr/>
        </p:nvCxnSpPr>
        <p:spPr>
          <a:xfrm flipH="1">
            <a:off x="5246255" y="1648919"/>
            <a:ext cx="3071093" cy="201791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0BE955D-62A9-5C91-8FCD-F249CEF1CBB3}"/>
              </a:ext>
            </a:extLst>
          </p:cNvPr>
          <p:cNvCxnSpPr>
            <a:cxnSpLocks/>
          </p:cNvCxnSpPr>
          <p:nvPr/>
        </p:nvCxnSpPr>
        <p:spPr>
          <a:xfrm flipH="1">
            <a:off x="5176984" y="3736337"/>
            <a:ext cx="69271" cy="26293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7E05DC2F-F379-4777-E7FF-D0294C9ABAEA}"/>
              </a:ext>
            </a:extLst>
          </p:cNvPr>
          <p:cNvSpPr/>
          <p:nvPr/>
        </p:nvSpPr>
        <p:spPr>
          <a:xfrm>
            <a:off x="7998157" y="1291779"/>
            <a:ext cx="689181" cy="714279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40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01813-274E-EE27-F735-68BA0F00D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VentTube Cool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B6242-75F0-2E63-A6B5-E2BF79D9F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8340" y="2575560"/>
            <a:ext cx="3195319" cy="927735"/>
          </a:xfrm>
        </p:spPr>
        <p:txBody>
          <a:bodyPr>
            <a:normAutofit/>
          </a:bodyPr>
          <a:lstStyle/>
          <a:p>
            <a:r>
              <a:rPr lang="en-GB" sz="4800"/>
              <a:t>Standard</a:t>
            </a:r>
          </a:p>
        </p:txBody>
      </p:sp>
    </p:spTree>
    <p:extLst>
      <p:ext uri="{BB962C8B-B14F-4D97-AF65-F5344CB8AC3E}">
        <p14:creationId xmlns:p14="http://schemas.microsoft.com/office/powerpoint/2010/main" val="25896925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8DA18-648F-4076-8AFC-0CF93C332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Standard Design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065DF34-D4C5-4B8C-9C23-2C4955A17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31870" y="849244"/>
            <a:ext cx="5193991" cy="5975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0800" indent="0">
              <a:buNone/>
            </a:pPr>
            <a:r>
              <a:rPr lang="en-GB" sz="2000" dirty="0">
                <a:latin typeface="Arial"/>
                <a:cs typeface="Arial"/>
              </a:rPr>
              <a:t>Optimal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height 2.3 – 2.4m </a:t>
            </a:r>
            <a:r>
              <a:rPr lang="en-GB" sz="2000" dirty="0">
                <a:latin typeface="Arial"/>
                <a:cs typeface="Arial"/>
              </a:rPr>
              <a:t>to bottom of tube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49B4A27-18D6-4EC2-AA35-59FD01076A71}"/>
              </a:ext>
            </a:extLst>
          </p:cNvPr>
          <p:cNvGrpSpPr/>
          <p:nvPr/>
        </p:nvGrpSpPr>
        <p:grpSpPr>
          <a:xfrm>
            <a:off x="5649613" y="1787483"/>
            <a:ext cx="5332591" cy="3228529"/>
            <a:chOff x="5331009" y="1801680"/>
            <a:chExt cx="5332591" cy="3228529"/>
          </a:xfrm>
        </p:grpSpPr>
        <p:pic>
          <p:nvPicPr>
            <p:cNvPr id="5" name="Picture 4" descr="Diagram&#10;&#10;Description automatically generated">
              <a:extLst>
                <a:ext uri="{FF2B5EF4-FFF2-40B4-BE49-F238E27FC236}">
                  <a16:creationId xmlns:a16="http://schemas.microsoft.com/office/drawing/2014/main" id="{DD1157AF-6DB8-4FED-85C1-8E215E3CA0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04" t="23699" r="15656" b="19842"/>
            <a:stretch/>
          </p:blipFill>
          <p:spPr bwMode="auto">
            <a:xfrm>
              <a:off x="5331009" y="2510209"/>
              <a:ext cx="5332591" cy="25200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85225AA-A1F8-463E-B3A7-57CF0F745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91249" y="1801680"/>
              <a:ext cx="612110" cy="597536"/>
            </a:xfrm>
            <a:prstGeom prst="rect">
              <a:avLst/>
            </a:prstGeom>
          </p:spPr>
        </p:pic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B076DA4-8681-4086-B354-EA22B1BECCB9}"/>
                </a:ext>
              </a:extLst>
            </p:cNvPr>
            <p:cNvCxnSpPr>
              <a:cxnSpLocks/>
            </p:cNvCxnSpPr>
            <p:nvPr/>
          </p:nvCxnSpPr>
          <p:spPr>
            <a:xfrm>
              <a:off x="8120270" y="2267712"/>
              <a:ext cx="1243186" cy="1545336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917ED6A-001A-4FEA-B993-9EF896DEE8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9595" y="2267712"/>
              <a:ext cx="1194620" cy="1545336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1580941-483F-4AFB-B385-417FBDBBE1A2}"/>
              </a:ext>
            </a:extLst>
          </p:cNvPr>
          <p:cNvGrpSpPr/>
          <p:nvPr/>
        </p:nvGrpSpPr>
        <p:grpSpPr>
          <a:xfrm>
            <a:off x="1209796" y="1787483"/>
            <a:ext cx="3437992" cy="3228702"/>
            <a:chOff x="576072" y="1805771"/>
            <a:chExt cx="3437992" cy="322870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9CA79A3-6C07-41BA-BE1B-9DB2FD7F8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2514473"/>
              <a:ext cx="3175864" cy="2520000"/>
            </a:xfrm>
            <a:prstGeom prst="rect">
              <a:avLst/>
            </a:prstGeom>
            <a:noFill/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0000000-0008-0000-0000-000002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67992" y="1805771"/>
              <a:ext cx="612110" cy="597536"/>
            </a:xfrm>
            <a:prstGeom prst="rect">
              <a:avLst/>
            </a:prstGeom>
          </p:spPr>
        </p:pic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1726CDC1-FE5A-4753-893D-2D1BF66C208C}"/>
                </a:ext>
              </a:extLst>
            </p:cNvPr>
            <p:cNvCxnSpPr>
              <a:cxnSpLocks/>
              <a:stCxn id="7" idx="2"/>
            </p:cNvCxnSpPr>
            <p:nvPr/>
          </p:nvCxnSpPr>
          <p:spPr>
            <a:xfrm>
              <a:off x="2174047" y="2403307"/>
              <a:ext cx="0" cy="1413832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7096A54-643A-4BBF-BE23-579087BA48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6072" y="2399216"/>
              <a:ext cx="0" cy="2218944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BCE9D9B-EED3-4E21-AFF1-7F60429A9631}"/>
                </a:ext>
              </a:extLst>
            </p:cNvPr>
            <p:cNvCxnSpPr>
              <a:cxnSpLocks/>
              <a:endCxn id="7" idx="2"/>
            </p:cNvCxnSpPr>
            <p:nvPr/>
          </p:nvCxnSpPr>
          <p:spPr>
            <a:xfrm>
              <a:off x="576072" y="2403307"/>
              <a:ext cx="1597975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A797B92-C258-474F-9E37-9D57230C04ED}"/>
                </a:ext>
              </a:extLst>
            </p:cNvPr>
            <p:cNvCxnSpPr>
              <a:cxnSpLocks/>
            </p:cNvCxnSpPr>
            <p:nvPr/>
          </p:nvCxnSpPr>
          <p:spPr>
            <a:xfrm>
              <a:off x="576072" y="4618160"/>
              <a:ext cx="402336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319A896-1931-4928-B55C-E4F2A374FB8A}"/>
              </a:ext>
            </a:extLst>
          </p:cNvPr>
          <p:cNvSpPr txBox="1">
            <a:spLocks/>
          </p:cNvSpPr>
          <p:nvPr/>
        </p:nvSpPr>
        <p:spPr>
          <a:xfrm>
            <a:off x="5731870" y="209480"/>
            <a:ext cx="5007187" cy="816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None/>
            </a:pPr>
            <a:r>
              <a:rPr lang="en-GB" sz="2000"/>
              <a:t>Air Speed: </a:t>
            </a:r>
            <a:r>
              <a:rPr lang="en-GB" sz="2000">
                <a:solidFill>
                  <a:srgbClr val="FF0000"/>
                </a:solidFill>
              </a:rPr>
              <a:t>2.0m/s</a:t>
            </a:r>
            <a:r>
              <a:rPr lang="en-GB" sz="2000"/>
              <a:t> @ 0.5m above bedding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001C43-AF45-5AB3-FCE3-481457EBFDCB}"/>
              </a:ext>
            </a:extLst>
          </p:cNvPr>
          <p:cNvSpPr txBox="1"/>
          <p:nvPr/>
        </p:nvSpPr>
        <p:spPr>
          <a:xfrm>
            <a:off x="2193981" y="5016012"/>
            <a:ext cx="1227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Up to 50 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6F1F72-30EA-061B-A355-9D46D30A3B75}"/>
              </a:ext>
            </a:extLst>
          </p:cNvPr>
          <p:cNvSpPr txBox="1"/>
          <p:nvPr/>
        </p:nvSpPr>
        <p:spPr>
          <a:xfrm>
            <a:off x="7825084" y="5016012"/>
            <a:ext cx="1227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Up to 40 m</a:t>
            </a:r>
          </a:p>
        </p:txBody>
      </p:sp>
    </p:spTree>
    <p:extLst>
      <p:ext uri="{BB962C8B-B14F-4D97-AF65-F5344CB8AC3E}">
        <p14:creationId xmlns:p14="http://schemas.microsoft.com/office/powerpoint/2010/main" val="294688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7" grpId="0"/>
      <p:bldP spid="3" grpId="0"/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5477-3B69-4554-A3DF-26F3D590A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8956249" cy="1325563"/>
          </a:xfrm>
        </p:spPr>
        <p:txBody>
          <a:bodyPr/>
          <a:lstStyle/>
          <a:p>
            <a:r>
              <a:rPr lang="en-GB"/>
              <a:t>Standard Design – Building Measurements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2CDE00E-82CD-4845-A459-33F1CF3FF17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453693" y="1847294"/>
            <a:ext cx="4367519" cy="3261674"/>
          </a:xfrm>
        </p:spPr>
        <p:txBody>
          <a:bodyPr>
            <a:normAutofit/>
          </a:bodyPr>
          <a:lstStyle/>
          <a:p>
            <a:pPr marL="50800" indent="0">
              <a:buNone/>
            </a:pPr>
            <a:r>
              <a:rPr lang="en-GB" sz="2000"/>
              <a:t>Single Row</a:t>
            </a:r>
          </a:p>
          <a:p>
            <a:pPr marL="533400" lvl="1" indent="0">
              <a:buNone/>
            </a:pPr>
            <a:r>
              <a:rPr lang="en-GB" sz="2000"/>
              <a:t>A, B - Length of cubicles</a:t>
            </a:r>
          </a:p>
          <a:p>
            <a:pPr lvl="1"/>
            <a:endParaRPr lang="en-GB" sz="2000"/>
          </a:p>
          <a:p>
            <a:pPr marL="50800" indent="0">
              <a:buNone/>
            </a:pPr>
            <a:r>
              <a:rPr lang="en-GB" sz="2000"/>
              <a:t>Double Row</a:t>
            </a:r>
          </a:p>
          <a:p>
            <a:pPr marL="533400" lvl="1" indent="0">
              <a:buNone/>
            </a:pPr>
            <a:r>
              <a:rPr lang="en-GB" sz="2000"/>
              <a:t>C, D - Length of cubicles</a:t>
            </a:r>
          </a:p>
          <a:p>
            <a:pPr marL="533400" lvl="1" indent="0">
              <a:buNone/>
            </a:pPr>
            <a:r>
              <a:rPr lang="en-GB" sz="2000"/>
              <a:t>E - Width of passage way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E717CA-8B7B-443B-96B6-02D7A038583B}"/>
              </a:ext>
            </a:extLst>
          </p:cNvPr>
          <p:cNvSpPr txBox="1"/>
          <p:nvPr/>
        </p:nvSpPr>
        <p:spPr>
          <a:xfrm>
            <a:off x="922760" y="2617792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3m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B2BF7B-2A52-483B-BDFB-E152A0CF5894}"/>
              </a:ext>
            </a:extLst>
          </p:cNvPr>
          <p:cNvSpPr txBox="1"/>
          <p:nvPr/>
        </p:nvSpPr>
        <p:spPr>
          <a:xfrm>
            <a:off x="2504830" y="1507445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20m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62D9AE-76F3-48CC-B21B-5E0AB2C74C49}"/>
              </a:ext>
            </a:extLst>
          </p:cNvPr>
          <p:cNvSpPr txBox="1"/>
          <p:nvPr/>
        </p:nvSpPr>
        <p:spPr>
          <a:xfrm>
            <a:off x="2504830" y="2620727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15m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3A89BB-C9C6-42C2-A728-56A9C0F57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4" t="3136" r="1891" b="3129"/>
          <a:stretch/>
        </p:blipFill>
        <p:spPr>
          <a:xfrm>
            <a:off x="685799" y="1524237"/>
            <a:ext cx="6345361" cy="357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5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D26CE-C0C9-2BDA-7F6E-902B7A4E9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VentTube Cool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35552-8E72-9BDE-860F-9D27F24F4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4380" y="2521585"/>
            <a:ext cx="3063239" cy="907415"/>
          </a:xfrm>
        </p:spPr>
        <p:txBody>
          <a:bodyPr/>
          <a:lstStyle/>
          <a:p>
            <a:r>
              <a:rPr lang="en-GB" sz="4800"/>
              <a:t>Bespoke</a:t>
            </a:r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38487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29784-4B71-20CA-AAB6-A2E54521E77C}"/>
              </a:ext>
            </a:extLst>
          </p:cNvPr>
          <p:cNvSpPr txBox="1">
            <a:spLocks/>
          </p:cNvSpPr>
          <p:nvPr/>
        </p:nvSpPr>
        <p:spPr>
          <a:xfrm>
            <a:off x="594289" y="502220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Sales &amp; Marketing Tools – Site Survey Form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FB1FFA-1D55-A1E4-4B74-EAEE42901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023" y="213225"/>
            <a:ext cx="3217518" cy="52760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DA13D0-FC3F-6CDA-E0FF-352CD2ED1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1762" y="213225"/>
            <a:ext cx="3217518" cy="53474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73B864-3E0D-1EF8-D384-74819A0211AC}"/>
              </a:ext>
            </a:extLst>
          </p:cNvPr>
          <p:cNvSpPr txBox="1"/>
          <p:nvPr/>
        </p:nvSpPr>
        <p:spPr>
          <a:xfrm>
            <a:off x="594289" y="1961720"/>
            <a:ext cx="41195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600"/>
              <a:t>Key dimensions &amp; specifications</a:t>
            </a:r>
          </a:p>
          <a:p>
            <a:pPr marL="342900" indent="-342900">
              <a:buFont typeface="+mj-lt"/>
              <a:buAutoNum type="arabicPeriod"/>
            </a:pPr>
            <a:endParaRPr lang="en-GB" sz="1600"/>
          </a:p>
          <a:p>
            <a:pPr marL="342900" indent="-342900">
              <a:buFont typeface="+mj-lt"/>
              <a:buAutoNum type="arabicPeriod"/>
            </a:pPr>
            <a:r>
              <a:rPr lang="en-GB" sz="1600"/>
              <a:t>Cross section &amp; plan view sketches</a:t>
            </a:r>
          </a:p>
          <a:p>
            <a:pPr marL="342900" indent="-342900">
              <a:buFont typeface="+mj-lt"/>
              <a:buAutoNum type="arabicPeriod"/>
            </a:pPr>
            <a:endParaRPr lang="en-GB" sz="1600"/>
          </a:p>
          <a:p>
            <a:pPr marL="342900" indent="-342900">
              <a:buFont typeface="+mj-lt"/>
              <a:buAutoNum type="arabicPeriod"/>
            </a:pPr>
            <a:r>
              <a:rPr lang="en-GB" sz="1600"/>
              <a:t>Cubicle measurements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554796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E22403-D831-17CB-B5D4-D1CDFAF9B5F0}"/>
              </a:ext>
            </a:extLst>
          </p:cNvPr>
          <p:cNvSpPr/>
          <p:nvPr/>
        </p:nvSpPr>
        <p:spPr>
          <a:xfrm>
            <a:off x="6143241" y="639096"/>
            <a:ext cx="117784" cy="5105211"/>
          </a:xfrm>
          <a:prstGeom prst="rect">
            <a:avLst/>
          </a:prstGeom>
          <a:solidFill>
            <a:srgbClr val="0077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6E6E342-0B4E-94F4-CABF-C4C3DCA24EA4}"/>
              </a:ext>
            </a:extLst>
          </p:cNvPr>
          <p:cNvGrpSpPr/>
          <p:nvPr/>
        </p:nvGrpSpPr>
        <p:grpSpPr>
          <a:xfrm>
            <a:off x="711982" y="1101213"/>
            <a:ext cx="3212520" cy="4376111"/>
            <a:chOff x="711982" y="1101213"/>
            <a:chExt cx="3212520" cy="437611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BA5BA75-144F-C161-3CA8-C41D433C6B90}"/>
                </a:ext>
              </a:extLst>
            </p:cNvPr>
            <p:cNvSpPr/>
            <p:nvPr/>
          </p:nvSpPr>
          <p:spPr>
            <a:xfrm>
              <a:off x="1932166" y="1101213"/>
              <a:ext cx="1494503" cy="2664542"/>
            </a:xfrm>
            <a:prstGeom prst="rect">
              <a:avLst/>
            </a:prstGeom>
            <a:ln>
              <a:solidFill>
                <a:srgbClr val="172C5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C729412-06AA-2BC5-8C54-8D0CA56C50DD}"/>
                </a:ext>
              </a:extLst>
            </p:cNvPr>
            <p:cNvCxnSpPr>
              <a:stCxn id="7" idx="0"/>
              <a:endCxn id="7" idx="2"/>
            </p:cNvCxnSpPr>
            <p:nvPr/>
          </p:nvCxnSpPr>
          <p:spPr>
            <a:xfrm>
              <a:off x="2679418" y="1101213"/>
              <a:ext cx="0" cy="2664542"/>
            </a:xfrm>
            <a:prstGeom prst="line">
              <a:avLst/>
            </a:prstGeom>
            <a:ln w="25400">
              <a:solidFill>
                <a:srgbClr val="172C5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8C4B1C0-7BC5-3BE1-B606-76241BEBAA7C}"/>
                </a:ext>
              </a:extLst>
            </p:cNvPr>
            <p:cNvSpPr/>
            <p:nvPr/>
          </p:nvSpPr>
          <p:spPr>
            <a:xfrm>
              <a:off x="1932166" y="4794738"/>
              <a:ext cx="1494503" cy="682586"/>
            </a:xfrm>
            <a:prstGeom prst="rect">
              <a:avLst/>
            </a:prstGeom>
            <a:ln>
              <a:solidFill>
                <a:srgbClr val="172C5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222B70F6-FDB3-2091-B162-A6F603013292}"/>
                </a:ext>
              </a:extLst>
            </p:cNvPr>
            <p:cNvSpPr/>
            <p:nvPr/>
          </p:nvSpPr>
          <p:spPr>
            <a:xfrm>
              <a:off x="1932166" y="4208585"/>
              <a:ext cx="1494500" cy="586153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BF7DE25-CD38-4393-AE11-113ECE421C14}"/>
                </a:ext>
              </a:extLst>
            </p:cNvPr>
            <p:cNvSpPr/>
            <p:nvPr/>
          </p:nvSpPr>
          <p:spPr>
            <a:xfrm>
              <a:off x="1498543" y="4060618"/>
              <a:ext cx="2425959" cy="837953"/>
            </a:xfrm>
            <a:custGeom>
              <a:avLst/>
              <a:gdLst>
                <a:gd name="connsiteX0" fmla="*/ 0 w 2425959"/>
                <a:gd name="connsiteY0" fmla="*/ 837953 h 837953"/>
                <a:gd name="connsiteX1" fmla="*/ 699796 w 2425959"/>
                <a:gd name="connsiteY1" fmla="*/ 287447 h 837953"/>
                <a:gd name="connsiteX2" fmla="*/ 1091682 w 2425959"/>
                <a:gd name="connsiteY2" fmla="*/ 7529 h 837953"/>
                <a:gd name="connsiteX3" fmla="*/ 1464906 w 2425959"/>
                <a:gd name="connsiteY3" fmla="*/ 119496 h 837953"/>
                <a:gd name="connsiteX4" fmla="*/ 1856792 w 2425959"/>
                <a:gd name="connsiteY4" fmla="*/ 530043 h 837953"/>
                <a:gd name="connsiteX5" fmla="*/ 2425959 w 2425959"/>
                <a:gd name="connsiteY5" fmla="*/ 660672 h 837953"/>
                <a:gd name="connsiteX6" fmla="*/ 2425959 w 2425959"/>
                <a:gd name="connsiteY6" fmla="*/ 660672 h 837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5959" h="837953">
                  <a:moveTo>
                    <a:pt x="0" y="837953"/>
                  </a:moveTo>
                  <a:lnTo>
                    <a:pt x="699796" y="287447"/>
                  </a:lnTo>
                  <a:cubicBezTo>
                    <a:pt x="881743" y="149043"/>
                    <a:pt x="964164" y="35521"/>
                    <a:pt x="1091682" y="7529"/>
                  </a:cubicBezTo>
                  <a:cubicBezTo>
                    <a:pt x="1219200" y="-20463"/>
                    <a:pt x="1337388" y="32410"/>
                    <a:pt x="1464906" y="119496"/>
                  </a:cubicBezTo>
                  <a:cubicBezTo>
                    <a:pt x="1592424" y="206582"/>
                    <a:pt x="1696617" y="439847"/>
                    <a:pt x="1856792" y="530043"/>
                  </a:cubicBezTo>
                  <a:cubicBezTo>
                    <a:pt x="2016967" y="620239"/>
                    <a:pt x="2425959" y="660672"/>
                    <a:pt x="2425959" y="660672"/>
                  </a:cubicBezTo>
                  <a:lnTo>
                    <a:pt x="2425959" y="660672"/>
                  </a:lnTo>
                </a:path>
              </a:pathLst>
            </a:custGeom>
            <a:ln>
              <a:headEnd type="none" w="lg" len="lg"/>
              <a:tailEnd type="stealth" w="lg" len="lg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CC193C0-C413-C6D5-BFCF-8A34BB035943}"/>
                </a:ext>
              </a:extLst>
            </p:cNvPr>
            <p:cNvCxnSpPr>
              <a:cxnSpLocks/>
            </p:cNvCxnSpPr>
            <p:nvPr/>
          </p:nvCxnSpPr>
          <p:spPr>
            <a:xfrm>
              <a:off x="711982" y="5474983"/>
              <a:ext cx="3114060" cy="0"/>
            </a:xfrm>
            <a:prstGeom prst="line">
              <a:avLst/>
            </a:prstGeom>
            <a:ln w="25400">
              <a:solidFill>
                <a:srgbClr val="172C5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718D7C7-508C-7B7C-238B-692F683A07E7}"/>
                </a:ext>
              </a:extLst>
            </p:cNvPr>
            <p:cNvSpPr txBox="1"/>
            <p:nvPr/>
          </p:nvSpPr>
          <p:spPr>
            <a:xfrm rot="16200000">
              <a:off x="2765065" y="3108712"/>
              <a:ext cx="9829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solidFill>
                    <a:srgbClr val="002060"/>
                  </a:solidFill>
                </a:rPr>
                <a:t>Plan View</a:t>
              </a:r>
              <a:endParaRPr lang="en-GB" i="1">
                <a:solidFill>
                  <a:srgbClr val="002060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2C051A-6E7E-F8F8-FE99-5AA3C2F6C816}"/>
                </a:ext>
              </a:extLst>
            </p:cNvPr>
            <p:cNvSpPr txBox="1"/>
            <p:nvPr/>
          </p:nvSpPr>
          <p:spPr>
            <a:xfrm>
              <a:off x="2176541" y="5157870"/>
              <a:ext cx="9428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solidFill>
                    <a:srgbClr val="002060"/>
                  </a:solidFill>
                </a:rPr>
                <a:t>End View</a:t>
              </a:r>
              <a:endParaRPr lang="en-GB" i="1">
                <a:solidFill>
                  <a:srgbClr val="002060"/>
                </a:solidFill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109C67C-85A0-4737-7834-A17BF80327F8}"/>
              </a:ext>
            </a:extLst>
          </p:cNvPr>
          <p:cNvSpPr txBox="1"/>
          <p:nvPr/>
        </p:nvSpPr>
        <p:spPr>
          <a:xfrm>
            <a:off x="3940091" y="1082966"/>
            <a:ext cx="2163886" cy="2862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Prevailing wind passes perpendicular to ridge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passes through open sides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accelerates over the ridge, causing suction</a:t>
            </a:r>
          </a:p>
          <a:p>
            <a:endParaRPr lang="en-US" sz="1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 </a:t>
            </a:r>
            <a:r>
              <a:rPr lang="en-US" sz="1500" b="1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US"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Natural   </a:t>
            </a:r>
          </a:p>
          <a:p>
            <a:r>
              <a:rPr lang="en-US"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Ventilation</a:t>
            </a:r>
            <a:endParaRPr lang="en-GB" sz="15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8AC1C8-B0EA-AC7A-1F35-2E999F4B4AF0}"/>
              </a:ext>
            </a:extLst>
          </p:cNvPr>
          <p:cNvSpPr txBox="1"/>
          <p:nvPr/>
        </p:nvSpPr>
        <p:spPr>
          <a:xfrm>
            <a:off x="9948507" y="1232052"/>
            <a:ext cx="2163886" cy="26314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Prevailing wind aligns with ridge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hits end of building (often not open)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air passes over ridge but not accelerated</a:t>
            </a:r>
          </a:p>
          <a:p>
            <a:endParaRPr lang="en-US" sz="15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 </a:t>
            </a:r>
            <a:r>
              <a:rPr lang="en-US" sz="1500" b="1"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Reduced</a:t>
            </a:r>
            <a:r>
              <a:rPr lang="en-US"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Natural   </a:t>
            </a:r>
          </a:p>
          <a:p>
            <a:r>
              <a:rPr lang="en-US" sz="1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Ventilation</a:t>
            </a:r>
            <a:endParaRPr lang="en-GB" sz="15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6304844-D925-A0EA-8BFA-A28A25A1018D}"/>
              </a:ext>
            </a:extLst>
          </p:cNvPr>
          <p:cNvGrpSpPr/>
          <p:nvPr/>
        </p:nvGrpSpPr>
        <p:grpSpPr>
          <a:xfrm>
            <a:off x="6335134" y="1170574"/>
            <a:ext cx="3735298" cy="4304409"/>
            <a:chOff x="6335134" y="1170574"/>
            <a:chExt cx="3735298" cy="430440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819AE9B-5C31-77AC-E365-101BFD5F5E94}"/>
                </a:ext>
              </a:extLst>
            </p:cNvPr>
            <p:cNvSpPr/>
            <p:nvPr/>
          </p:nvSpPr>
          <p:spPr>
            <a:xfrm rot="5400000">
              <a:off x="7779047" y="921926"/>
              <a:ext cx="1494503" cy="2664542"/>
            </a:xfrm>
            <a:prstGeom prst="rect">
              <a:avLst/>
            </a:prstGeom>
            <a:ln>
              <a:solidFill>
                <a:srgbClr val="172C5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6D9BDCE-19F3-7FA6-2B41-62FC4852ABB8}"/>
                </a:ext>
              </a:extLst>
            </p:cNvPr>
            <p:cNvCxnSpPr>
              <a:cxnSpLocks/>
            </p:cNvCxnSpPr>
            <p:nvPr/>
          </p:nvCxnSpPr>
          <p:spPr>
            <a:xfrm>
              <a:off x="7194027" y="2295585"/>
              <a:ext cx="2664543" cy="0"/>
            </a:xfrm>
            <a:prstGeom prst="line">
              <a:avLst/>
            </a:prstGeom>
            <a:ln w="25400">
              <a:solidFill>
                <a:srgbClr val="172C5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6B13A0E-FD73-09AF-7CA6-ADE475AB0B35}"/>
                </a:ext>
              </a:extLst>
            </p:cNvPr>
            <p:cNvSpPr/>
            <p:nvPr/>
          </p:nvSpPr>
          <p:spPr>
            <a:xfrm rot="5400000">
              <a:off x="7893101" y="3509514"/>
              <a:ext cx="1266395" cy="2664542"/>
            </a:xfrm>
            <a:prstGeom prst="rect">
              <a:avLst/>
            </a:prstGeom>
            <a:ln>
              <a:solidFill>
                <a:srgbClr val="172C5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718BD3B-DB8E-71E9-8C00-16ABED3C177A}"/>
                </a:ext>
              </a:extLst>
            </p:cNvPr>
            <p:cNvCxnSpPr>
              <a:cxnSpLocks/>
            </p:cNvCxnSpPr>
            <p:nvPr/>
          </p:nvCxnSpPr>
          <p:spPr>
            <a:xfrm>
              <a:off x="7194026" y="4794740"/>
              <a:ext cx="2664543" cy="0"/>
            </a:xfrm>
            <a:prstGeom prst="line">
              <a:avLst/>
            </a:prstGeom>
            <a:ln w="25400">
              <a:solidFill>
                <a:srgbClr val="172C5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7FEF343-5ED0-A173-E83C-FA07C0898689}"/>
                </a:ext>
              </a:extLst>
            </p:cNvPr>
            <p:cNvCxnSpPr>
              <a:cxnSpLocks/>
            </p:cNvCxnSpPr>
            <p:nvPr/>
          </p:nvCxnSpPr>
          <p:spPr>
            <a:xfrm>
              <a:off x="6335134" y="5474983"/>
              <a:ext cx="3735298" cy="0"/>
            </a:xfrm>
            <a:prstGeom prst="line">
              <a:avLst/>
            </a:prstGeom>
            <a:ln w="25400">
              <a:solidFill>
                <a:srgbClr val="172C5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C0DAD77-B9A3-5E81-13B8-C1C9D5CC76FD}"/>
                </a:ext>
              </a:extLst>
            </p:cNvPr>
            <p:cNvSpPr txBox="1"/>
            <p:nvPr/>
          </p:nvSpPr>
          <p:spPr>
            <a:xfrm>
              <a:off x="8805053" y="2668051"/>
              <a:ext cx="9829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solidFill>
                    <a:srgbClr val="002060"/>
                  </a:solidFill>
                </a:rPr>
                <a:t>Plan View</a:t>
              </a:r>
              <a:endParaRPr lang="en-GB" i="1">
                <a:solidFill>
                  <a:srgbClr val="002060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82D806-46F6-F748-4DF6-AC111BA491E0}"/>
                </a:ext>
              </a:extLst>
            </p:cNvPr>
            <p:cNvSpPr txBox="1"/>
            <p:nvPr/>
          </p:nvSpPr>
          <p:spPr>
            <a:xfrm>
              <a:off x="8790403" y="5167206"/>
              <a:ext cx="9829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solidFill>
                    <a:srgbClr val="002060"/>
                  </a:solidFill>
                </a:rPr>
                <a:t>Side View</a:t>
              </a:r>
              <a:endParaRPr lang="en-GB" i="1">
                <a:solidFill>
                  <a:srgbClr val="002060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48F35B5-37D1-A7D2-604B-A8285284094D}"/>
                </a:ext>
              </a:extLst>
            </p:cNvPr>
            <p:cNvSpPr/>
            <p:nvPr/>
          </p:nvSpPr>
          <p:spPr>
            <a:xfrm>
              <a:off x="6573954" y="1170574"/>
              <a:ext cx="1439487" cy="354459"/>
            </a:xfrm>
            <a:custGeom>
              <a:avLst/>
              <a:gdLst>
                <a:gd name="connsiteX0" fmla="*/ 0 w 1884784"/>
                <a:gd name="connsiteY0" fmla="*/ 603953 h 603953"/>
                <a:gd name="connsiteX1" fmla="*/ 606490 w 1884784"/>
                <a:gd name="connsiteY1" fmla="*/ 463994 h 603953"/>
                <a:gd name="connsiteX2" fmla="*/ 783772 w 1884784"/>
                <a:gd name="connsiteY2" fmla="*/ 81439 h 603953"/>
                <a:gd name="connsiteX3" fmla="*/ 1390261 w 1884784"/>
                <a:gd name="connsiteY3" fmla="*/ 6794 h 603953"/>
                <a:gd name="connsiteX4" fmla="*/ 1884784 w 1884784"/>
                <a:gd name="connsiteY4" fmla="*/ 16125 h 60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4784" h="603953">
                  <a:moveTo>
                    <a:pt x="0" y="603953"/>
                  </a:moveTo>
                  <a:cubicBezTo>
                    <a:pt x="237930" y="577516"/>
                    <a:pt x="475861" y="551080"/>
                    <a:pt x="606490" y="463994"/>
                  </a:cubicBezTo>
                  <a:cubicBezTo>
                    <a:pt x="737119" y="376908"/>
                    <a:pt x="653144" y="157639"/>
                    <a:pt x="783772" y="81439"/>
                  </a:cubicBezTo>
                  <a:cubicBezTo>
                    <a:pt x="914400" y="5239"/>
                    <a:pt x="1206759" y="17680"/>
                    <a:pt x="1390261" y="6794"/>
                  </a:cubicBezTo>
                  <a:cubicBezTo>
                    <a:pt x="1573763" y="-4092"/>
                    <a:pt x="1810139" y="-2536"/>
                    <a:pt x="1884784" y="16125"/>
                  </a:cubicBezTo>
                </a:path>
              </a:pathLst>
            </a:custGeom>
            <a:ln>
              <a:tailEnd type="stealth" w="lg" len="lg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C4D1DDD-7AC2-3AA0-E8C7-0A2D1F667F71}"/>
                </a:ext>
              </a:extLst>
            </p:cNvPr>
            <p:cNvSpPr/>
            <p:nvPr/>
          </p:nvSpPr>
          <p:spPr>
            <a:xfrm flipV="1">
              <a:off x="6656433" y="2963275"/>
              <a:ext cx="1348298" cy="336603"/>
            </a:xfrm>
            <a:custGeom>
              <a:avLst/>
              <a:gdLst>
                <a:gd name="connsiteX0" fmla="*/ 0 w 1884784"/>
                <a:gd name="connsiteY0" fmla="*/ 603953 h 603953"/>
                <a:gd name="connsiteX1" fmla="*/ 606490 w 1884784"/>
                <a:gd name="connsiteY1" fmla="*/ 463994 h 603953"/>
                <a:gd name="connsiteX2" fmla="*/ 783772 w 1884784"/>
                <a:gd name="connsiteY2" fmla="*/ 81439 h 603953"/>
                <a:gd name="connsiteX3" fmla="*/ 1390261 w 1884784"/>
                <a:gd name="connsiteY3" fmla="*/ 6794 h 603953"/>
                <a:gd name="connsiteX4" fmla="*/ 1884784 w 1884784"/>
                <a:gd name="connsiteY4" fmla="*/ 16125 h 60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4784" h="603953">
                  <a:moveTo>
                    <a:pt x="0" y="603953"/>
                  </a:moveTo>
                  <a:cubicBezTo>
                    <a:pt x="237930" y="577516"/>
                    <a:pt x="475861" y="551080"/>
                    <a:pt x="606490" y="463994"/>
                  </a:cubicBezTo>
                  <a:cubicBezTo>
                    <a:pt x="737119" y="376908"/>
                    <a:pt x="653144" y="157639"/>
                    <a:pt x="783772" y="81439"/>
                  </a:cubicBezTo>
                  <a:cubicBezTo>
                    <a:pt x="914400" y="5239"/>
                    <a:pt x="1206759" y="17680"/>
                    <a:pt x="1390261" y="6794"/>
                  </a:cubicBezTo>
                  <a:cubicBezTo>
                    <a:pt x="1573763" y="-4092"/>
                    <a:pt x="1810139" y="-2536"/>
                    <a:pt x="1884784" y="16125"/>
                  </a:cubicBezTo>
                </a:path>
              </a:pathLst>
            </a:custGeom>
            <a:ln>
              <a:tailEnd type="stealth" w="lg" len="lg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7B5B818-7113-6846-1C13-8409F753134B}"/>
              </a:ext>
            </a:extLst>
          </p:cNvPr>
          <p:cNvSpPr txBox="1"/>
          <p:nvPr/>
        </p:nvSpPr>
        <p:spPr>
          <a:xfrm rot="16200000">
            <a:off x="-565650" y="2249427"/>
            <a:ext cx="1687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7030A0"/>
                </a:solidFill>
              </a:rPr>
              <a:t>Prevailing Wind</a:t>
            </a:r>
            <a:endParaRPr lang="en-GB" b="1">
              <a:solidFill>
                <a:srgbClr val="7030A0"/>
              </a:solidFill>
            </a:endParaRPr>
          </a:p>
        </p:txBody>
      </p:sp>
      <p:sp>
        <p:nvSpPr>
          <p:cNvPr id="37" name="Right Arrow 7">
            <a:extLst>
              <a:ext uri="{FF2B5EF4-FFF2-40B4-BE49-F238E27FC236}">
                <a16:creationId xmlns:a16="http://schemas.microsoft.com/office/drawing/2014/main" id="{F2404F2F-35B8-B474-98E0-CFAA9BDB7797}"/>
              </a:ext>
            </a:extLst>
          </p:cNvPr>
          <p:cNvSpPr/>
          <p:nvPr/>
        </p:nvSpPr>
        <p:spPr>
          <a:xfrm>
            <a:off x="6367485" y="4770547"/>
            <a:ext cx="720080" cy="319471"/>
          </a:xfrm>
          <a:prstGeom prst="rightArrow">
            <a:avLst/>
          </a:prstGeom>
          <a:solidFill>
            <a:srgbClr val="72A376"/>
          </a:solidFill>
          <a:ln w="38100" cap="flat" cmpd="sng" algn="ctr">
            <a:solidFill>
              <a:srgbClr val="72A37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" name="Right Arrow 7">
            <a:extLst>
              <a:ext uri="{FF2B5EF4-FFF2-40B4-BE49-F238E27FC236}">
                <a16:creationId xmlns:a16="http://schemas.microsoft.com/office/drawing/2014/main" id="{61EF954D-0016-ADB0-9C6A-C2AE39A9D88B}"/>
              </a:ext>
            </a:extLst>
          </p:cNvPr>
          <p:cNvSpPr/>
          <p:nvPr/>
        </p:nvSpPr>
        <p:spPr>
          <a:xfrm>
            <a:off x="579241" y="1593983"/>
            <a:ext cx="720080" cy="319471"/>
          </a:xfrm>
          <a:prstGeom prst="rightArrow">
            <a:avLst/>
          </a:prstGeom>
          <a:solidFill>
            <a:srgbClr val="72A376"/>
          </a:solidFill>
          <a:ln w="38100" cap="flat" cmpd="sng" algn="ctr">
            <a:solidFill>
              <a:srgbClr val="72A37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1" name="Right Arrow 7">
            <a:extLst>
              <a:ext uri="{FF2B5EF4-FFF2-40B4-BE49-F238E27FC236}">
                <a16:creationId xmlns:a16="http://schemas.microsoft.com/office/drawing/2014/main" id="{35337D23-139D-DF9E-1E51-D4212DF6C919}"/>
              </a:ext>
            </a:extLst>
          </p:cNvPr>
          <p:cNvSpPr/>
          <p:nvPr/>
        </p:nvSpPr>
        <p:spPr>
          <a:xfrm>
            <a:off x="582575" y="3046767"/>
            <a:ext cx="720080" cy="319471"/>
          </a:xfrm>
          <a:prstGeom prst="rightArrow">
            <a:avLst/>
          </a:prstGeom>
          <a:solidFill>
            <a:srgbClr val="72A376"/>
          </a:solidFill>
          <a:ln w="38100" cap="flat" cmpd="sng" algn="ctr">
            <a:solidFill>
              <a:srgbClr val="72A37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2" name="Right Arrow 7">
            <a:extLst>
              <a:ext uri="{FF2B5EF4-FFF2-40B4-BE49-F238E27FC236}">
                <a16:creationId xmlns:a16="http://schemas.microsoft.com/office/drawing/2014/main" id="{88DD4AD1-C367-A36F-E6B4-678F09E78F3F}"/>
              </a:ext>
            </a:extLst>
          </p:cNvPr>
          <p:cNvSpPr/>
          <p:nvPr/>
        </p:nvSpPr>
        <p:spPr>
          <a:xfrm>
            <a:off x="572983" y="2279355"/>
            <a:ext cx="720080" cy="319471"/>
          </a:xfrm>
          <a:prstGeom prst="rightArrow">
            <a:avLst/>
          </a:prstGeom>
          <a:solidFill>
            <a:srgbClr val="72A376"/>
          </a:solidFill>
          <a:ln w="38100" cap="flat" cmpd="sng" algn="ctr">
            <a:solidFill>
              <a:srgbClr val="72A37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3" name="Right Arrow 7">
            <a:extLst>
              <a:ext uri="{FF2B5EF4-FFF2-40B4-BE49-F238E27FC236}">
                <a16:creationId xmlns:a16="http://schemas.microsoft.com/office/drawing/2014/main" id="{EC278A83-2998-B974-EB64-D11CEC113896}"/>
              </a:ext>
            </a:extLst>
          </p:cNvPr>
          <p:cNvSpPr/>
          <p:nvPr/>
        </p:nvSpPr>
        <p:spPr>
          <a:xfrm>
            <a:off x="666974" y="5101179"/>
            <a:ext cx="720080" cy="319471"/>
          </a:xfrm>
          <a:prstGeom prst="rightArrow">
            <a:avLst/>
          </a:prstGeom>
          <a:solidFill>
            <a:srgbClr val="72A376"/>
          </a:solidFill>
          <a:ln w="38100" cap="flat" cmpd="sng" algn="ctr">
            <a:solidFill>
              <a:srgbClr val="72A37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4" name="Right Arrow 7">
            <a:extLst>
              <a:ext uri="{FF2B5EF4-FFF2-40B4-BE49-F238E27FC236}">
                <a16:creationId xmlns:a16="http://schemas.microsoft.com/office/drawing/2014/main" id="{AB032CB5-9397-C35A-DCF7-BCABDCC8EFB4}"/>
              </a:ext>
            </a:extLst>
          </p:cNvPr>
          <p:cNvSpPr/>
          <p:nvPr/>
        </p:nvSpPr>
        <p:spPr>
          <a:xfrm>
            <a:off x="6341166" y="1743632"/>
            <a:ext cx="720080" cy="319471"/>
          </a:xfrm>
          <a:prstGeom prst="rightArrow">
            <a:avLst/>
          </a:prstGeom>
          <a:solidFill>
            <a:srgbClr val="72A376"/>
          </a:solidFill>
          <a:ln w="38100" cap="flat" cmpd="sng" algn="ctr">
            <a:solidFill>
              <a:srgbClr val="72A37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" name="Right Arrow 7">
            <a:extLst>
              <a:ext uri="{FF2B5EF4-FFF2-40B4-BE49-F238E27FC236}">
                <a16:creationId xmlns:a16="http://schemas.microsoft.com/office/drawing/2014/main" id="{B6A8B6A5-F33C-D3F2-4DAA-DC08EC4AEAB8}"/>
              </a:ext>
            </a:extLst>
          </p:cNvPr>
          <p:cNvSpPr/>
          <p:nvPr/>
        </p:nvSpPr>
        <p:spPr>
          <a:xfrm>
            <a:off x="6347158" y="2525742"/>
            <a:ext cx="720080" cy="319471"/>
          </a:xfrm>
          <a:prstGeom prst="rightArrow">
            <a:avLst/>
          </a:prstGeom>
          <a:solidFill>
            <a:srgbClr val="72A376"/>
          </a:solidFill>
          <a:ln w="38100" cap="flat" cmpd="sng" algn="ctr">
            <a:solidFill>
              <a:srgbClr val="72A37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" name="Right Arrow 7">
            <a:extLst>
              <a:ext uri="{FF2B5EF4-FFF2-40B4-BE49-F238E27FC236}">
                <a16:creationId xmlns:a16="http://schemas.microsoft.com/office/drawing/2014/main" id="{E95D88B4-193F-5EB1-B9BD-4C7F56901BA7}"/>
              </a:ext>
            </a:extLst>
          </p:cNvPr>
          <p:cNvSpPr/>
          <p:nvPr/>
        </p:nvSpPr>
        <p:spPr>
          <a:xfrm>
            <a:off x="3493296" y="5052837"/>
            <a:ext cx="366996" cy="183927"/>
          </a:xfrm>
          <a:prstGeom prst="rightArrow">
            <a:avLst/>
          </a:prstGeom>
          <a:solidFill>
            <a:srgbClr val="72A376"/>
          </a:solidFill>
          <a:ln w="38100" cap="flat" cmpd="sng" algn="ctr">
            <a:solidFill>
              <a:srgbClr val="72A37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6062DEFF-A13C-400F-4D53-EF2CD31741D3}"/>
              </a:ext>
            </a:extLst>
          </p:cNvPr>
          <p:cNvSpPr txBox="1">
            <a:spLocks/>
          </p:cNvSpPr>
          <p:nvPr/>
        </p:nvSpPr>
        <p:spPr>
          <a:xfrm>
            <a:off x="659483" y="-146440"/>
            <a:ext cx="72820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007749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/>
              <a:t>Building Orientation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78E9D87-7DB8-E0F0-296A-3C73A5AEEFF8}"/>
              </a:ext>
            </a:extLst>
          </p:cNvPr>
          <p:cNvSpPr/>
          <p:nvPr/>
        </p:nvSpPr>
        <p:spPr>
          <a:xfrm>
            <a:off x="6474282" y="3977573"/>
            <a:ext cx="1439487" cy="354459"/>
          </a:xfrm>
          <a:custGeom>
            <a:avLst/>
            <a:gdLst>
              <a:gd name="connsiteX0" fmla="*/ 0 w 1884784"/>
              <a:gd name="connsiteY0" fmla="*/ 603953 h 603953"/>
              <a:gd name="connsiteX1" fmla="*/ 606490 w 1884784"/>
              <a:gd name="connsiteY1" fmla="*/ 463994 h 603953"/>
              <a:gd name="connsiteX2" fmla="*/ 783772 w 1884784"/>
              <a:gd name="connsiteY2" fmla="*/ 81439 h 603953"/>
              <a:gd name="connsiteX3" fmla="*/ 1390261 w 1884784"/>
              <a:gd name="connsiteY3" fmla="*/ 6794 h 603953"/>
              <a:gd name="connsiteX4" fmla="*/ 1884784 w 1884784"/>
              <a:gd name="connsiteY4" fmla="*/ 16125 h 60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4784" h="603953">
                <a:moveTo>
                  <a:pt x="0" y="603953"/>
                </a:moveTo>
                <a:cubicBezTo>
                  <a:pt x="237930" y="577516"/>
                  <a:pt x="475861" y="551080"/>
                  <a:pt x="606490" y="463994"/>
                </a:cubicBezTo>
                <a:cubicBezTo>
                  <a:pt x="737119" y="376908"/>
                  <a:pt x="653144" y="157639"/>
                  <a:pt x="783772" y="81439"/>
                </a:cubicBezTo>
                <a:cubicBezTo>
                  <a:pt x="914400" y="5239"/>
                  <a:pt x="1206759" y="17680"/>
                  <a:pt x="1390261" y="6794"/>
                </a:cubicBezTo>
                <a:cubicBezTo>
                  <a:pt x="1573763" y="-4092"/>
                  <a:pt x="1810139" y="-2536"/>
                  <a:pt x="1884784" y="16125"/>
                </a:cubicBezTo>
              </a:path>
            </a:pathLst>
          </a:custGeom>
          <a:ln>
            <a:tailEnd type="stealth" w="lg" len="lg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3915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AAA3415-C654-C505-27B1-2CB44E5896C8}"/>
              </a:ext>
            </a:extLst>
          </p:cNvPr>
          <p:cNvSpPr txBox="1">
            <a:spLocks/>
          </p:cNvSpPr>
          <p:nvPr/>
        </p:nvSpPr>
        <p:spPr>
          <a:xfrm>
            <a:off x="186294" y="246300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err="1">
                <a:latin typeface="+mj-lt"/>
              </a:rPr>
              <a:t>Galebreaker</a:t>
            </a:r>
            <a:r>
              <a:rPr lang="en-GB" sz="2400" dirty="0">
                <a:latin typeface="+mj-lt"/>
              </a:rPr>
              <a:t>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Sales &amp; Marketing Tools – Quotation Calculator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5F860B-A742-ABB8-3BFD-2E04C014069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56" b="95887" l="7056" r="90511">
                        <a14:foregroundMark x1="27007" y1="70694" x2="39173" y2="51671"/>
                        <a14:foregroundMark x1="43066" y1="77892" x2="44526" y2="51671"/>
                        <a14:foregroundMark x1="57421" y1="77121" x2="52798" y2="53470"/>
                        <a14:foregroundMark x1="73236" y1="69152" x2="59124" y2="50129"/>
                        <a14:foregroundMark x1="45255" y1="27249" x2="34793" y2="34447"/>
                        <a14:foregroundMark x1="34793" y1="34447" x2="43552" y2="44987"/>
                        <a14:foregroundMark x1="43552" y1="44987" x2="55474" y2="39846"/>
                        <a14:foregroundMark x1="55474" y1="39846" x2="54015" y2="28278"/>
                        <a14:foregroundMark x1="49148" y1="38817" x2="46472" y2="33162"/>
                        <a14:foregroundMark x1="43066" y1="35476" x2="43552" y2="35476"/>
                        <a14:foregroundMark x1="45985" y1="39332" x2="45985" y2="39332"/>
                        <a14:foregroundMark x1="49148" y1="28535" x2="49148" y2="28535"/>
                        <a14:foregroundMark x1="48662" y1="23650" x2="48662" y2="23650"/>
                        <a14:foregroundMark x1="47445" y1="24422" x2="59367" y2="28535"/>
                        <a14:foregroundMark x1="59367" y1="28535" x2="57908" y2="41902"/>
                        <a14:foregroundMark x1="57908" y1="41902" x2="47445" y2="47044"/>
                        <a14:foregroundMark x1="60097" y1="33676" x2="56204" y2="46272"/>
                        <a14:foregroundMark x1="56204" y1="46272" x2="51338" y2="47815"/>
                        <a14:foregroundMark x1="7056" y1="50386" x2="7056" y2="50386"/>
                        <a14:foregroundMark x1="47445" y1="7455" x2="47445" y2="7455"/>
                        <a14:foregroundMark x1="90754" y1="48329" x2="90754" y2="48329"/>
                        <a14:foregroundMark x1="49148" y1="92802" x2="49148" y2="92802"/>
                        <a14:foregroundMark x1="48418" y1="95887" x2="48418" y2="95887"/>
                        <a14:foregroundMark x1="51825" y1="3856" x2="51825" y2="3856"/>
                        <a14:backgroundMark x1="52068" y1="3085" x2="52068" y2="3085"/>
                        <a14:backgroundMark x1="48175" y1="95887" x2="48175" y2="95887"/>
                        <a14:backgroundMark x1="48662" y1="95887" x2="48662" y2="958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68603" y="3220969"/>
            <a:ext cx="503377" cy="476432"/>
          </a:xfrm>
          <a:prstGeom prst="rect">
            <a:avLst/>
          </a:prstGeom>
        </p:spPr>
      </p:pic>
      <p:pic>
        <p:nvPicPr>
          <p:cNvPr id="5" name="Picture 4" descr="A screenshot of a calculator&#10;&#10;Description automatically generated">
            <a:extLst>
              <a:ext uri="{FF2B5EF4-FFF2-40B4-BE49-F238E27FC236}">
                <a16:creationId xmlns:a16="http://schemas.microsoft.com/office/drawing/2014/main" id="{7A0515E8-EED8-32C8-C2A9-1C7FC3117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466" y="1142489"/>
            <a:ext cx="9582411" cy="431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29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1F937-B833-4CCD-A9EF-6FF6F241C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253" y="-198503"/>
            <a:ext cx="8739433" cy="1325563"/>
          </a:xfrm>
        </p:spPr>
        <p:txBody>
          <a:bodyPr/>
          <a:lstStyle/>
          <a:p>
            <a:r>
              <a:rPr lang="en-GB" sz="3200" dirty="0"/>
              <a:t>VentTube Cool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520762-2807-4650-B9C5-3B12F3A56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36" y="3316137"/>
            <a:ext cx="3890874" cy="2043362"/>
          </a:xfrm>
          <a:prstGeom prst="rect">
            <a:avLst/>
          </a:prstGeom>
        </p:spPr>
      </p:pic>
      <p:pic>
        <p:nvPicPr>
          <p:cNvPr id="4" name="Picture 3" descr="Cows in a barn with cows&#10;&#10;Description automatically generated">
            <a:extLst>
              <a:ext uri="{FF2B5EF4-FFF2-40B4-BE49-F238E27FC236}">
                <a16:creationId xmlns:a16="http://schemas.microsoft.com/office/drawing/2014/main" id="{5D310201-658D-00B5-7883-B2B390347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7664" y="386497"/>
            <a:ext cx="3632462" cy="2724347"/>
          </a:xfrm>
          <a:prstGeom prst="rect">
            <a:avLst/>
          </a:prstGeom>
        </p:spPr>
      </p:pic>
      <p:pic>
        <p:nvPicPr>
          <p:cNvPr id="7" name="Picture 6" descr="A group of cows in a barn&#10;&#10;Description automatically generated">
            <a:extLst>
              <a:ext uri="{FF2B5EF4-FFF2-40B4-BE49-F238E27FC236}">
                <a16:creationId xmlns:a16="http://schemas.microsoft.com/office/drawing/2014/main" id="{A9CE6439-FDA1-D678-EDF2-76CB8AAFE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1047" y="3276600"/>
            <a:ext cx="2760481" cy="2070361"/>
          </a:xfrm>
          <a:prstGeom prst="rect">
            <a:avLst/>
          </a:prstGeom>
        </p:spPr>
      </p:pic>
      <p:sp>
        <p:nvSpPr>
          <p:cNvPr id="8" name="AutoShape 2">
            <a:extLst>
              <a:ext uri="{FF2B5EF4-FFF2-40B4-BE49-F238E27FC236}">
                <a16:creationId xmlns:a16="http://schemas.microsoft.com/office/drawing/2014/main" id="{96277D73-7698-2B60-1505-C42085C3BA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9076E3-650D-B854-BD0A-976F15791C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632" y="365125"/>
            <a:ext cx="2021807" cy="26945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688C18-D8CA-9460-5230-AC1ECC4D7E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753" y="948279"/>
            <a:ext cx="4244991" cy="20622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B8B30D-324F-C031-D370-FE3CC829C8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6648" y="3368805"/>
            <a:ext cx="3890873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47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199571-5D8F-40B9-B3DF-D65D8594C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7489" y="143540"/>
            <a:ext cx="5718174" cy="403709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BC35A82-1DAE-7127-403F-7A165BB612D6}"/>
              </a:ext>
            </a:extLst>
          </p:cNvPr>
          <p:cNvSpPr txBox="1">
            <a:spLocks/>
          </p:cNvSpPr>
          <p:nvPr/>
        </p:nvSpPr>
        <p:spPr>
          <a:xfrm>
            <a:off x="441720" y="174545"/>
            <a:ext cx="7697252" cy="897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749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774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>
                <a:latin typeface="+mj-lt"/>
              </a:rPr>
              <a:t>Galebreaker VentTube Cool</a:t>
            </a:r>
          </a:p>
          <a:p>
            <a:pPr>
              <a:spcBef>
                <a:spcPts val="600"/>
              </a:spcBef>
            </a:pPr>
            <a:r>
              <a:rPr lang="en-GB" sz="2000" dirty="0">
                <a:solidFill>
                  <a:schemeClr val="tx1"/>
                </a:solidFill>
                <a:latin typeface="+mj-lt"/>
              </a:rPr>
              <a:t>Sales &amp; Marketing Tools – Brochure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3FBA97-AC41-307C-B132-814A84B953DD}"/>
              </a:ext>
            </a:extLst>
          </p:cNvPr>
          <p:cNvSpPr txBox="1"/>
          <p:nvPr/>
        </p:nvSpPr>
        <p:spPr>
          <a:xfrm>
            <a:off x="532730" y="1274507"/>
            <a:ext cx="36859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New VentTube range brochure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Fresh + Cool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QR codes link to case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Available 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E8A155-05C0-3F8A-3045-DC71E2A34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7089" y="3234343"/>
            <a:ext cx="3781276" cy="689981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2FBA847B-D3F1-773C-0BF1-70F4097C1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942" y="1554541"/>
            <a:ext cx="2208356" cy="391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798AD4-E980-8988-B444-AE0AC68E20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7089" y="3924324"/>
            <a:ext cx="3781276" cy="26480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C4D011-66CD-FF2C-7E97-F8D82960A875}"/>
              </a:ext>
            </a:extLst>
          </p:cNvPr>
          <p:cNvSpPr txBox="1"/>
          <p:nvPr/>
        </p:nvSpPr>
        <p:spPr>
          <a:xfrm>
            <a:off x="526623" y="3234343"/>
            <a:ext cx="41195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Real farm examples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Challenges - </a:t>
            </a:r>
            <a:r>
              <a:rPr lang="en-GB" sz="1600" dirty="0">
                <a:sym typeface="Wingdings" panose="05000000000000000000" pitchFamily="2" charset="2"/>
              </a:rPr>
              <a:t>VentTube 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ym typeface="Wingdings" panose="05000000000000000000" pitchFamily="2" charset="2"/>
              </a:rPr>
              <a:t>Template for regional versions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ym typeface="Wingdings" panose="05000000000000000000" pitchFamily="2" charset="2"/>
              </a:rPr>
              <a:t>Social media postcards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ym typeface="Wingdings" panose="05000000000000000000" pitchFamily="2" charset="2"/>
              </a:rPr>
              <a:t>Available via </a:t>
            </a:r>
            <a:r>
              <a:rPr lang="en-GB" sz="1600" dirty="0" err="1">
                <a:sym typeface="Wingdings" panose="05000000000000000000" pitchFamily="2" charset="2"/>
              </a:rPr>
              <a:t>Dealerzone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9687587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E1987-2356-8D42-AFE9-B2C801A3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27419"/>
            <a:ext cx="7282071" cy="1325563"/>
          </a:xfrm>
        </p:spPr>
        <p:txBody>
          <a:bodyPr/>
          <a:lstStyle/>
          <a:p>
            <a:r>
              <a:rPr lang="en-US"/>
              <a:t>Marketing Support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8622250-B03C-4A85-818C-F796E8C5AEA3}"/>
              </a:ext>
            </a:extLst>
          </p:cNvPr>
          <p:cNvSpPr txBox="1">
            <a:spLocks/>
          </p:cNvSpPr>
          <p:nvPr/>
        </p:nvSpPr>
        <p:spPr>
          <a:xfrm>
            <a:off x="492574" y="3941264"/>
            <a:ext cx="3861789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en-GB" sz="1200"/>
          </a:p>
          <a:p>
            <a:pPr marL="0" indent="0">
              <a:lnSpc>
                <a:spcPct val="150000"/>
              </a:lnSpc>
              <a:buNone/>
            </a:pPr>
            <a:endParaRPr lang="en-GB" sz="1200"/>
          </a:p>
          <a:p>
            <a:pPr marL="0" indent="0">
              <a:buNone/>
            </a:pP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FC704D-EFE0-4F0A-B783-081D365754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13" l="22403" r="74026">
                        <a14:backgroundMark x1="31623" y1="19249" x2="31623" y2="19249"/>
                        <a14:backgroundMark x1="36494" y1="19249" x2="36494" y2="19249"/>
                        <a14:backgroundMark x1="33571" y1="20657" x2="33571" y2="206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24" r="26528"/>
          <a:stretch/>
        </p:blipFill>
        <p:spPr bwMode="auto">
          <a:xfrm>
            <a:off x="7890240" y="869821"/>
            <a:ext cx="3959257" cy="4341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83EFD5-4B52-4218-9480-07A85253D3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23"/>
          <a:stretch/>
        </p:blipFill>
        <p:spPr>
          <a:xfrm rot="5400000">
            <a:off x="290795" y="2112329"/>
            <a:ext cx="3814836" cy="25228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77377C-0305-45DA-B504-ED569CCBEF74}"/>
              </a:ext>
            </a:extLst>
          </p:cNvPr>
          <p:cNvSpPr txBox="1"/>
          <p:nvPr/>
        </p:nvSpPr>
        <p:spPr>
          <a:xfrm>
            <a:off x="3903851" y="1377853"/>
            <a:ext cx="3888432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VentTube Demonstration Frame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2.5 m x 2.4 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Unique graphics for distributors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Part number for ordering: </a:t>
            </a:r>
          </a:p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0077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MRKT-DIS-VT2425</a:t>
            </a:r>
            <a:endParaRPr lang="en-GB" sz="1400" b="1" dirty="0">
              <a:solidFill>
                <a:srgbClr val="007749"/>
              </a:solidFill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Cost: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€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Samples of S35 Grey material also available.</a:t>
            </a:r>
          </a:p>
        </p:txBody>
      </p:sp>
    </p:spTree>
    <p:extLst>
      <p:ext uri="{BB962C8B-B14F-4D97-AF65-F5344CB8AC3E}">
        <p14:creationId xmlns:p14="http://schemas.microsoft.com/office/powerpoint/2010/main" val="19991922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34C68-B975-F34A-9F1D-F55D03F81E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6762" y="521270"/>
            <a:ext cx="7697252" cy="1675175"/>
          </a:xfrm>
        </p:spPr>
        <p:txBody>
          <a:bodyPr>
            <a:normAutofit/>
          </a:bodyPr>
          <a:lstStyle/>
          <a:p>
            <a:r>
              <a:rPr lang="en-US"/>
              <a:t>THANK YOU FOR YOUR TIME</a:t>
            </a:r>
            <a:br>
              <a:rPr lang="en-US"/>
            </a:br>
            <a:br>
              <a:rPr lang="en-US"/>
            </a:br>
            <a:r>
              <a:rPr lang="en-US"/>
              <a:t>ANY QUESTIONS?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5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FFF3F6-ECEF-49F2-9C11-A8C82D2A8C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6613685" y="2134698"/>
            <a:ext cx="3662704" cy="216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FE1987-2356-8D42-AFE9-B2C801A3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378" y="305218"/>
            <a:ext cx="6265243" cy="1325563"/>
          </a:xfrm>
        </p:spPr>
        <p:txBody>
          <a:bodyPr/>
          <a:lstStyle/>
          <a:p>
            <a:r>
              <a:rPr lang="en-US"/>
              <a:t>Mechanical Ventilation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244FF-9586-5544-A4B3-5CE23ADD9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4016" y="1495148"/>
            <a:ext cx="3130119" cy="600239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b="1">
                <a:solidFill>
                  <a:srgbClr val="007749"/>
                </a:solidFill>
              </a:rPr>
              <a:t>VentTube Fresh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CF23596-D1D9-44E2-93D7-CD414FC20C81}"/>
              </a:ext>
            </a:extLst>
          </p:cNvPr>
          <p:cNvSpPr txBox="1">
            <a:spLocks/>
          </p:cNvSpPr>
          <p:nvPr/>
        </p:nvSpPr>
        <p:spPr>
          <a:xfrm>
            <a:off x="6879978" y="1506759"/>
            <a:ext cx="3130119" cy="600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>
                <a:solidFill>
                  <a:srgbClr val="007749"/>
                </a:solidFill>
              </a:rPr>
              <a:t>VentTube Cool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D07A05-12AA-4984-8FF4-DC41CEDEBA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38"/>
          <a:stretch/>
        </p:blipFill>
        <p:spPr>
          <a:xfrm>
            <a:off x="1251846" y="2059292"/>
            <a:ext cx="3662704" cy="231481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E0F39B2-623E-407D-B17A-1F517D75F82A}"/>
              </a:ext>
            </a:extLst>
          </p:cNvPr>
          <p:cNvSpPr txBox="1">
            <a:spLocks/>
          </p:cNvSpPr>
          <p:nvPr/>
        </p:nvSpPr>
        <p:spPr>
          <a:xfrm>
            <a:off x="6879978" y="4369767"/>
            <a:ext cx="3130119" cy="600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>
                <a:solidFill>
                  <a:srgbClr val="007749"/>
                </a:solidFill>
              </a:rPr>
              <a:t>Cool - Chill effect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348EA50-5A52-4C85-864D-811A34AD8AFE}"/>
              </a:ext>
            </a:extLst>
          </p:cNvPr>
          <p:cNvSpPr txBox="1">
            <a:spLocks/>
          </p:cNvSpPr>
          <p:nvPr/>
        </p:nvSpPr>
        <p:spPr>
          <a:xfrm>
            <a:off x="1518138" y="4369766"/>
            <a:ext cx="3130119" cy="600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>
                <a:solidFill>
                  <a:srgbClr val="007749"/>
                </a:solidFill>
              </a:rPr>
              <a:t>Fresh – Air replacement </a:t>
            </a:r>
          </a:p>
        </p:txBody>
      </p:sp>
    </p:spTree>
    <p:extLst>
      <p:ext uri="{BB962C8B-B14F-4D97-AF65-F5344CB8AC3E}">
        <p14:creationId xmlns:p14="http://schemas.microsoft.com/office/powerpoint/2010/main" val="797359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3D4E9-9FCD-9148-2911-3EA07DFA4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875" y="1783080"/>
            <a:ext cx="9086250" cy="1809549"/>
          </a:xfrm>
        </p:spPr>
        <p:txBody>
          <a:bodyPr>
            <a:noAutofit/>
          </a:bodyPr>
          <a:lstStyle/>
          <a:p>
            <a:r>
              <a:rPr lang="en-GB" sz="8800" dirty="0"/>
              <a:t>VentTube Fresh</a:t>
            </a:r>
          </a:p>
        </p:txBody>
      </p:sp>
    </p:spTree>
    <p:extLst>
      <p:ext uri="{BB962C8B-B14F-4D97-AF65-F5344CB8AC3E}">
        <p14:creationId xmlns:p14="http://schemas.microsoft.com/office/powerpoint/2010/main" val="3299955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E1987-2356-8D42-AFE9-B2C801A35A6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/>
              <a:t>Calf Ventilation</a:t>
            </a:r>
            <a:br>
              <a:rPr lang="en-US"/>
            </a:br>
            <a:r>
              <a:rPr lang="en-US" sz="2000">
                <a:solidFill>
                  <a:schemeClr val="tx1"/>
                </a:solidFill>
              </a:rPr>
              <a:t>Common Issues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9686EC8-48B9-F54D-D676-1B30072752A8}"/>
              </a:ext>
            </a:extLst>
          </p:cNvPr>
          <p:cNvSpPr txBox="1">
            <a:spLocks/>
          </p:cNvSpPr>
          <p:nvPr/>
        </p:nvSpPr>
        <p:spPr>
          <a:xfrm>
            <a:off x="594290" y="1690690"/>
            <a:ext cx="6029794" cy="341415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lnSpc>
                <a:spcPct val="150000"/>
              </a:lnSpc>
              <a:buClr>
                <a:srgbClr val="007749"/>
              </a:buClr>
              <a:buFont typeface="Arial" panose="020B0604020202020204" pitchFamily="34" charset="0"/>
              <a:buChar char="•"/>
            </a:pPr>
            <a:r>
              <a:rPr lang="en-GB" sz="1800">
                <a:solidFill>
                  <a:srgbClr val="007749"/>
                </a:solidFill>
              </a:rPr>
              <a:t>Calves are lower priority for housing</a:t>
            </a:r>
          </a:p>
          <a:p>
            <a:pPr marL="285750" indent="-285750">
              <a:lnSpc>
                <a:spcPct val="150000"/>
              </a:lnSpc>
              <a:buClr>
                <a:srgbClr val="007749"/>
              </a:buClr>
              <a:buFont typeface="Arial" panose="020B0604020202020204" pitchFamily="34" charset="0"/>
              <a:buChar char="•"/>
            </a:pPr>
            <a:r>
              <a:rPr lang="en-GB" sz="1800">
                <a:solidFill>
                  <a:srgbClr val="7030A0"/>
                </a:solidFill>
              </a:rPr>
              <a:t>Calves are often housed with older animals, cross contamination of dirty air</a:t>
            </a:r>
          </a:p>
          <a:p>
            <a:pPr marL="285750" indent="-285750">
              <a:lnSpc>
                <a:spcPct val="150000"/>
              </a:lnSpc>
              <a:buClr>
                <a:srgbClr val="007749"/>
              </a:buClr>
              <a:buFont typeface="Arial" panose="020B0604020202020204" pitchFamily="34" charset="0"/>
              <a:buChar char="•"/>
            </a:pPr>
            <a:r>
              <a:rPr lang="en-GB" sz="1800">
                <a:solidFill>
                  <a:srgbClr val="007749"/>
                </a:solidFill>
              </a:rPr>
              <a:t>Exposed to temperature fluctuations, calves very sensitive to temperature changes (LCT)</a:t>
            </a:r>
          </a:p>
          <a:p>
            <a:pPr marL="285750" indent="-285750">
              <a:lnSpc>
                <a:spcPct val="150000"/>
              </a:lnSpc>
              <a:buClr>
                <a:srgbClr val="007749"/>
              </a:buClr>
              <a:buFont typeface="Arial" panose="020B0604020202020204" pitchFamily="34" charset="0"/>
              <a:buChar char="•"/>
            </a:pPr>
            <a:r>
              <a:rPr lang="en-GB" sz="1800">
                <a:solidFill>
                  <a:srgbClr val="7A2682"/>
                </a:solidFill>
              </a:rPr>
              <a:t>Difficulty producing ideal ventilation rate and low air speed throughout building with mechanical ventilation (fans)</a:t>
            </a:r>
            <a:endParaRPr lang="en-GB" sz="1800">
              <a:solidFill>
                <a:srgbClr val="007749"/>
              </a:solidFill>
            </a:endParaRPr>
          </a:p>
          <a:p>
            <a:pPr marL="285750" indent="-285750">
              <a:lnSpc>
                <a:spcPct val="150000"/>
              </a:lnSpc>
              <a:buClr>
                <a:srgbClr val="007749"/>
              </a:buClr>
              <a:buFont typeface="Arial" panose="020B0604020202020204" pitchFamily="34" charset="0"/>
              <a:buChar char="•"/>
            </a:pPr>
            <a:r>
              <a:rPr lang="en-GB" sz="1800">
                <a:solidFill>
                  <a:srgbClr val="007749"/>
                </a:solidFill>
              </a:rPr>
              <a:t>Natural ventilation systems lack control to provide right microenvironment in the calf pen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9FEB830-3FEF-784E-A767-BB71ADF29F69}"/>
              </a:ext>
            </a:extLst>
          </p:cNvPr>
          <p:cNvGrpSpPr/>
          <p:nvPr/>
        </p:nvGrpSpPr>
        <p:grpSpPr>
          <a:xfrm>
            <a:off x="6352632" y="918020"/>
            <a:ext cx="5839368" cy="3765216"/>
            <a:chOff x="5973253" y="1194230"/>
            <a:chExt cx="5839368" cy="376521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C65BDD9-E712-8608-DC30-FB5DBF690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73253" y="1194230"/>
              <a:ext cx="5839368" cy="376521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95E182-5B78-B67D-314D-5329A4BAC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92092" y="2429690"/>
              <a:ext cx="3201689" cy="1499447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5D551F9-7D35-C9FE-A998-E80C1CF1B515}"/>
              </a:ext>
            </a:extLst>
          </p:cNvPr>
          <p:cNvSpPr txBox="1"/>
          <p:nvPr/>
        </p:nvSpPr>
        <p:spPr>
          <a:xfrm>
            <a:off x="7030432" y="4995803"/>
            <a:ext cx="4483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rgbClr val="007749"/>
                </a:solidFill>
              </a:rPr>
              <a:t>Youngstock</a:t>
            </a:r>
            <a:r>
              <a:rPr lang="en-GB" b="1"/>
              <a:t>– Limited heat generation, limited stack effect, poor air exchanges</a:t>
            </a:r>
          </a:p>
        </p:txBody>
      </p:sp>
    </p:spTree>
    <p:extLst>
      <p:ext uri="{BB962C8B-B14F-4D97-AF65-F5344CB8AC3E}">
        <p14:creationId xmlns:p14="http://schemas.microsoft.com/office/powerpoint/2010/main" val="4099368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1E5FA-8C07-AD88-90B6-D10EB8F02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8635408" cy="3414153"/>
          </a:xfrm>
        </p:spPr>
        <p:txBody>
          <a:bodyPr>
            <a:normAutofit lnSpcReduction="10000"/>
          </a:bodyPr>
          <a:lstStyle/>
          <a:p>
            <a:r>
              <a:rPr lang="en-GB" sz="2000">
                <a:solidFill>
                  <a:srgbClr val="007749"/>
                </a:solidFill>
              </a:rPr>
              <a:t>Smell within the building, is it damp? Smell of ammonia?</a:t>
            </a:r>
          </a:p>
          <a:p>
            <a:endParaRPr lang="en-GB" sz="2000"/>
          </a:p>
          <a:p>
            <a:r>
              <a:rPr lang="en-GB" sz="2000">
                <a:solidFill>
                  <a:srgbClr val="7030A0"/>
                </a:solidFill>
              </a:rPr>
              <a:t>Cobwebs and dust build-up? Shows little ventilation and still air</a:t>
            </a:r>
          </a:p>
          <a:p>
            <a:endParaRPr lang="en-GB" sz="2000"/>
          </a:p>
          <a:p>
            <a:r>
              <a:rPr lang="en-GB" sz="2000">
                <a:solidFill>
                  <a:srgbClr val="007749"/>
                </a:solidFill>
              </a:rPr>
              <a:t>Rust on roof purlins, fixings? Damp environment, moisture</a:t>
            </a:r>
          </a:p>
          <a:p>
            <a:endParaRPr lang="en-GB" sz="2000"/>
          </a:p>
          <a:p>
            <a:r>
              <a:rPr lang="en-GB" sz="2000">
                <a:solidFill>
                  <a:srgbClr val="7030A0"/>
                </a:solidFill>
              </a:rPr>
              <a:t>Calves laying in certain areas, unevenly spread? Draughts?</a:t>
            </a:r>
          </a:p>
          <a:p>
            <a:endParaRPr lang="en-GB" sz="2000"/>
          </a:p>
          <a:p>
            <a:r>
              <a:rPr lang="en-GB" sz="2000">
                <a:solidFill>
                  <a:srgbClr val="007749"/>
                </a:solidFill>
              </a:rPr>
              <a:t>Calves general behaviour or illness level?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228E153-BD3A-43C5-E97B-B668504A4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7282071" cy="1325563"/>
          </a:xfrm>
          <a:ln>
            <a:solidFill>
              <a:schemeClr val="bg1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/>
              <a:t>Calf Ventilation</a:t>
            </a:r>
            <a:br>
              <a:rPr lang="en-US"/>
            </a:br>
            <a:r>
              <a:rPr lang="en-US" sz="2000">
                <a:solidFill>
                  <a:schemeClr val="tx1"/>
                </a:solidFill>
              </a:rPr>
              <a:t>Signs of Poor Ventilation</a:t>
            </a:r>
          </a:p>
        </p:txBody>
      </p:sp>
    </p:spTree>
    <p:extLst>
      <p:ext uri="{BB962C8B-B14F-4D97-AF65-F5344CB8AC3E}">
        <p14:creationId xmlns:p14="http://schemas.microsoft.com/office/powerpoint/2010/main" val="3965188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24EF75A0A57645BEAC54EC4DB3C086" ma:contentTypeVersion="17" ma:contentTypeDescription="Create a new document." ma:contentTypeScope="" ma:versionID="59855f8f3f497089a4a1987fa28de987">
  <xsd:schema xmlns:xsd="http://www.w3.org/2001/XMLSchema" xmlns:xs="http://www.w3.org/2001/XMLSchema" xmlns:p="http://schemas.microsoft.com/office/2006/metadata/properties" xmlns:ns2="555eeac9-f79e-44cf-8e87-69312c902cd7" xmlns:ns3="723ec3eb-46da-4104-a4e7-37f1d31c9ba1" targetNamespace="http://schemas.microsoft.com/office/2006/metadata/properties" ma:root="true" ma:fieldsID="bf040eb50f216bc89e4f3b2d0ed61d40" ns2:_="" ns3:_="">
    <xsd:import namespace="555eeac9-f79e-44cf-8e87-69312c902cd7"/>
    <xsd:import namespace="723ec3eb-46da-4104-a4e7-37f1d31c9b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eeac9-f79e-44cf-8e87-69312c902c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389190a-db1e-4438-aa3f-0ed0e2725b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ec3eb-46da-4104-a4e7-37f1d31c9ba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0db0028-248f-48b0-a0e1-92f260406185}" ma:internalName="TaxCatchAll" ma:showField="CatchAllData" ma:web="723ec3eb-46da-4104-a4e7-37f1d31c9b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23ec3eb-46da-4104-a4e7-37f1d31c9ba1" xsi:nil="true"/>
    <lcf76f155ced4ddcb4097134ff3c332f xmlns="555eeac9-f79e-44cf-8e87-69312c902cd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296EA82-8CE4-4A1C-94D1-D3CA0D3F49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147E27-7E5A-4786-8E77-855847A63906}">
  <ds:schemaRefs>
    <ds:schemaRef ds:uri="555eeac9-f79e-44cf-8e87-69312c902cd7"/>
    <ds:schemaRef ds:uri="723ec3eb-46da-4104-a4e7-37f1d31c9ba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EE54F01-8BE1-403D-A958-86D83E62773D}">
  <ds:schemaRefs>
    <ds:schemaRef ds:uri="http://www.w3.org/XML/1998/namespace"/>
    <ds:schemaRef ds:uri="723ec3eb-46da-4104-a4e7-37f1d31c9ba1"/>
    <ds:schemaRef ds:uri="http://purl.org/dc/dcmitype/"/>
    <ds:schemaRef ds:uri="555eeac9-f79e-44cf-8e87-69312c902cd7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749</TotalTime>
  <Words>1712</Words>
  <Application>Microsoft Office PowerPoint</Application>
  <PresentationFormat>Widescreen</PresentationFormat>
  <Paragraphs>408</Paragraphs>
  <Slides>54</Slides>
  <Notes>15</Notes>
  <HiddenSlides>1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Arial</vt:lpstr>
      <vt:lpstr>Calibri</vt:lpstr>
      <vt:lpstr>Calibri Light</vt:lpstr>
      <vt:lpstr>Tahoma</vt:lpstr>
      <vt:lpstr>Wingdings</vt:lpstr>
      <vt:lpstr>Office Theme</vt:lpstr>
      <vt:lpstr>VentTube</vt:lpstr>
      <vt:lpstr>Good Natural Ventilation Principles</vt:lpstr>
      <vt:lpstr>Side Inlets</vt:lpstr>
      <vt:lpstr>Exhaust / Ridge</vt:lpstr>
      <vt:lpstr>PowerPoint Presentation</vt:lpstr>
      <vt:lpstr>Mechanical Ventilation Options</vt:lpstr>
      <vt:lpstr>VentTube Fresh</vt:lpstr>
      <vt:lpstr>Calf Ventilation Common Issues</vt:lpstr>
      <vt:lpstr>Calf Ventilation Signs of Poor Ventilation</vt:lpstr>
      <vt:lpstr>Ventilation and Calf Health</vt:lpstr>
      <vt:lpstr>Examples </vt:lpstr>
      <vt:lpstr>PowerPoint Presentation</vt:lpstr>
      <vt:lpstr>Calf Ventilation Aims for Existing Buildings</vt:lpstr>
      <vt:lpstr>Calf Ventilation Minimum Requirements   Reasons for requirements</vt:lpstr>
      <vt:lpstr>VentTube Fresh Solution</vt:lpstr>
      <vt:lpstr>VentTube Fresh</vt:lpstr>
      <vt:lpstr>VentTube Fresh</vt:lpstr>
      <vt:lpstr>VentTube Fresh</vt:lpstr>
      <vt:lpstr>VentTube Fresh </vt:lpstr>
      <vt:lpstr>VentTube Fresh Installation Examples</vt:lpstr>
      <vt:lpstr>VentTube Fresh Smoke Test</vt:lpstr>
      <vt:lpstr>PowerPoint Presentation</vt:lpstr>
      <vt:lpstr>PowerPoint Presentation</vt:lpstr>
      <vt:lpstr>VentTube Cool</vt:lpstr>
      <vt:lpstr>Older Stock Ventilation Common Issues</vt:lpstr>
      <vt:lpstr>Older Stock Ventilation Signs of Poor Ventilation</vt:lpstr>
      <vt:lpstr>Older Stock Ventilation Aims for Existing Buildings</vt:lpstr>
      <vt:lpstr>Older Stock Ventilation Minimum Requirements   Reasons for requirements</vt:lpstr>
      <vt:lpstr>Mechanical Ventilation Options</vt:lpstr>
      <vt:lpstr>PowerPoint Presentation</vt:lpstr>
      <vt:lpstr>VentTube Cool</vt:lpstr>
      <vt:lpstr>VentTube Cool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VentTube Cool</vt:lpstr>
      <vt:lpstr>Standard Design</vt:lpstr>
      <vt:lpstr>Standard Design – Building Measurements</vt:lpstr>
      <vt:lpstr>VentTube Cool</vt:lpstr>
      <vt:lpstr>PowerPoint Presentation</vt:lpstr>
      <vt:lpstr>PowerPoint Presentation</vt:lpstr>
      <vt:lpstr>VentTube Cool</vt:lpstr>
      <vt:lpstr>PowerPoint Presentation</vt:lpstr>
      <vt:lpstr>Marketing Support</vt:lpstr>
      <vt:lpstr>THANK YOU FOR YOUR TIME  ANY 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 Jackson</dc:creator>
  <cp:lastModifiedBy>Neville Neems</cp:lastModifiedBy>
  <cp:revision>2</cp:revision>
  <dcterms:created xsi:type="dcterms:W3CDTF">2020-05-22T10:31:22Z</dcterms:created>
  <dcterms:modified xsi:type="dcterms:W3CDTF">2024-10-15T20:24:09Z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0x0101000E24EF75A0A57645BEAC54EC4DB3C086</vt:lpwstr>
  </property>
  <property fmtid="{D5CDD505-2E9C-101B-9397-08002B2CF9AE}" pid="3" name="Order">
    <vt:lpwstr>3338000.00000000</vt:lpwstr>
  </property>
  <property fmtid="{D5CDD505-2E9C-101B-9397-08002B2CF9AE}" pid="4" name="MediaServiceImageTags">
    <vt:lpwstr/>
  </property>
</Properties>
</file>